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317" r:id="rId3"/>
    <p:sldId id="318" r:id="rId4"/>
    <p:sldId id="290" r:id="rId5"/>
    <p:sldId id="326" r:id="rId6"/>
    <p:sldId id="319" r:id="rId7"/>
    <p:sldId id="258" r:id="rId8"/>
    <p:sldId id="265" r:id="rId9"/>
    <p:sldId id="259" r:id="rId10"/>
    <p:sldId id="267" r:id="rId11"/>
    <p:sldId id="323" r:id="rId12"/>
    <p:sldId id="268" r:id="rId13"/>
    <p:sldId id="322" r:id="rId14"/>
    <p:sldId id="324" r:id="rId15"/>
    <p:sldId id="325" r:id="rId16"/>
    <p:sldId id="329" r:id="rId17"/>
    <p:sldId id="330" r:id="rId18"/>
    <p:sldId id="271" r:id="rId19"/>
    <p:sldId id="327" r:id="rId20"/>
    <p:sldId id="332" r:id="rId21"/>
    <p:sldId id="272" r:id="rId22"/>
    <p:sldId id="288" r:id="rId23"/>
    <p:sldId id="334" r:id="rId24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A4A"/>
    <a:srgbClr val="9F968C"/>
    <a:srgbClr val="FF9DB2"/>
    <a:srgbClr val="4A4A49"/>
    <a:srgbClr val="B091C4"/>
    <a:srgbClr val="F5C345"/>
    <a:srgbClr val="494A49"/>
    <a:srgbClr val="A0968C"/>
    <a:srgbClr val="E6CE5F"/>
    <a:srgbClr val="9C8D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 autoAdjust="0"/>
    <p:restoredTop sz="80180" autoAdjust="0"/>
  </p:normalViewPr>
  <p:slideViewPr>
    <p:cSldViewPr showGuides="1">
      <p:cViewPr varScale="1">
        <p:scale>
          <a:sx n="96" d="100"/>
          <a:sy n="96" d="100"/>
        </p:scale>
        <p:origin x="1968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slides/slide17.xml" Type="http://schemas.openxmlformats.org/officeDocument/2006/relationships/slide" Id="rId18"></Relationship><Relationship Target="presProps.xml" Type="http://schemas.openxmlformats.org/officeDocument/2006/relationships/presProps" Id="rId26"></Relationship><Relationship Target="slides/slide2.xml" Type="http://schemas.openxmlformats.org/officeDocument/2006/relationships/slide" Id="rId3"></Relationship><Relationship Target="slides/slide20.xml" Type="http://schemas.openxmlformats.org/officeDocument/2006/relationships/slide" Id="rId21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slides/slide16.xml" Type="http://schemas.openxmlformats.org/officeDocument/2006/relationships/slide" Id="rId17"></Relationship><Relationship Target="notesMasters/notesMaster1.xml" Type="http://schemas.openxmlformats.org/officeDocument/2006/relationships/notesMaster" Id="rId25"></Relationship><Relationship Target="slides/slide1.xml" Type="http://schemas.openxmlformats.org/officeDocument/2006/relationships/slide" Id="rId2"></Relationship><Relationship Target="slides/slide15.xml" Type="http://schemas.openxmlformats.org/officeDocument/2006/relationships/slide" Id="rId16"></Relationship><Relationship Target="slides/slide19.xml" Type="http://schemas.openxmlformats.org/officeDocument/2006/relationships/slide" Id="rId20"></Relationship><Relationship Target="tableStyles.xml" Type="http://schemas.openxmlformats.org/officeDocument/2006/relationships/tableStyles" Id="rId29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23.xml" Type="http://schemas.openxmlformats.org/officeDocument/2006/relationships/slide" Id="rId24"></Relationship><Relationship Target="slides/slide4.xml" Type="http://schemas.openxmlformats.org/officeDocument/2006/relationships/slide" Id="rId5"></Relationship><Relationship Target="slides/slide14.xml" Type="http://schemas.openxmlformats.org/officeDocument/2006/relationships/slide" Id="rId15"></Relationship><Relationship Target="slides/slide22.xml" Type="http://schemas.openxmlformats.org/officeDocument/2006/relationships/slide" Id="rId23"></Relationship><Relationship Target="theme/theme1.xml" Type="http://schemas.openxmlformats.org/officeDocument/2006/relationships/theme" Id="rId28"></Relationship><Relationship Target="slides/slide9.xml" Type="http://schemas.openxmlformats.org/officeDocument/2006/relationships/slide" Id="rId10"></Relationship><Relationship Target="slides/slide18.xml" Type="http://schemas.openxmlformats.org/officeDocument/2006/relationships/slide" Id="rId19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slides/slide13.xml" Type="http://schemas.openxmlformats.org/officeDocument/2006/relationships/slide" Id="rId14"></Relationship><Relationship Target="slides/slide21.xml" Type="http://schemas.openxmlformats.org/officeDocument/2006/relationships/slide" Id="rId22"></Relationship><Relationship Target="viewProps.xml" Type="http://schemas.openxmlformats.org/officeDocument/2006/relationships/viewProps" Id="rId27"></Relationship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21/10/2020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70973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9452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82343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74237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197384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C929-FB2B-CC41-B96C-4097386A774E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13125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C929-FB2B-CC41-B96C-4097386A774E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8225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C929-FB2B-CC41-B96C-4097386A774E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06183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2BCD-DE3D-46B4-B109-EC6684A86186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5953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C929-FB2B-CC41-B96C-4097386A774E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5007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C929-FB2B-CC41-B96C-4097386A774E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5956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520455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88711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819783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477397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17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72405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FBBF57-F67E-2741-9FDC-FE17B240D0F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146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20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21066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FBBF57-F67E-2741-9FDC-FE17B240D0F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571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22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876729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23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75589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ED21C765-87F1-40C0-B8BD-5F8C5B2E48E1}" type="datetime1">
              <a:rPr lang="es-ES" smtClean="0">
                <a:solidFill>
                  <a:prstClr val="black"/>
                </a:solidFill>
              </a:rPr>
              <a:pPr/>
              <a:t>21/10/2020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E97A-BF07-4485-80B2-DB83278FFFA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026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ED21C765-87F1-40C0-B8BD-5F8C5B2E48E1}" type="datetime1">
              <a:rPr lang="es-ES" smtClean="0">
                <a:solidFill>
                  <a:prstClr val="black"/>
                </a:solidFill>
              </a:rPr>
              <a:pPr/>
              <a:t>21/10/2020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E97A-BF07-4485-80B2-DB83278FFFA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5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tiff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tif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tiff"/><Relationship Id="rId5" Type="http://schemas.openxmlformats.org/officeDocument/2006/relationships/image" Target="../media/image6.jpe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13" Type="http://schemas.openxmlformats.org/officeDocument/2006/relationships/image" Target="../media/image20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tiff"/><Relationship Id="rId12" Type="http://schemas.openxmlformats.org/officeDocument/2006/relationships/image" Target="../media/image19.tiff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3.tiff"/><Relationship Id="rId11" Type="http://schemas.openxmlformats.org/officeDocument/2006/relationships/image" Target="../media/image18.tiff"/><Relationship Id="rId5" Type="http://schemas.openxmlformats.org/officeDocument/2006/relationships/image" Target="../media/image9.jpeg"/><Relationship Id="rId15" Type="http://schemas.openxmlformats.org/officeDocument/2006/relationships/image" Target="../media/image5.png"/><Relationship Id="rId10" Type="http://schemas.openxmlformats.org/officeDocument/2006/relationships/image" Target="../media/image17.tiff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6.tiff"/><Relationship Id="rId14" Type="http://schemas.openxmlformats.org/officeDocument/2006/relationships/image" Target="../media/image21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tiff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3.tiff"/><Relationship Id="rId5" Type="http://schemas.openxmlformats.org/officeDocument/2006/relationships/image" Target="../media/image22.tiff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tif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5.tiff"/><Relationship Id="rId11" Type="http://schemas.openxmlformats.org/officeDocument/2006/relationships/image" Target="../media/image5.png"/><Relationship Id="rId5" Type="http://schemas.openxmlformats.org/officeDocument/2006/relationships/image" Target="../media/image23.tiff"/><Relationship Id="rId10" Type="http://schemas.openxmlformats.org/officeDocument/2006/relationships/image" Target="../media/image9.jpe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8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1.png"/><Relationship Id="rId12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0.png"/><Relationship Id="rId11" Type="http://schemas.openxmlformats.org/officeDocument/2006/relationships/image" Target="../media/image34.tiff"/><Relationship Id="rId5" Type="http://schemas.openxmlformats.org/officeDocument/2006/relationships/image" Target="../media/image29.png"/><Relationship Id="rId10" Type="http://schemas.openxmlformats.org/officeDocument/2006/relationships/image" Target="../media/image9.jpe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0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9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jpeg"/><Relationship Id="rId5" Type="http://schemas.openxmlformats.org/officeDocument/2006/relationships/image" Target="../media/image35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7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6.tiff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13.xml"/><Relationship Id="rId7" Type="http://schemas.microsoft.com/office/2007/relationships/hdphoto" Target="../media/hdphoto1.wdp"/><Relationship Id="rId12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image" Target="../media/image9.jpeg"/><Relationship Id="rId10" Type="http://schemas.openxmlformats.org/officeDocument/2006/relationships/image" Target="../media/image40.tiff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7.tiff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9.jpeg"/><Relationship Id="rId5" Type="http://schemas.openxmlformats.org/officeDocument/2006/relationships/image" Target="../media/image46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9.jpeg"/><Relationship Id="rId5" Type="http://schemas.openxmlformats.org/officeDocument/2006/relationships/image" Target="../media/image46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9.jpeg"/><Relationship Id="rId15" Type="http://schemas.openxmlformats.org/officeDocument/2006/relationships/image" Target="../media/image5.png"/><Relationship Id="rId10" Type="http://schemas.openxmlformats.org/officeDocument/2006/relationships/image" Target="../media/image52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8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57.png"/><Relationship Id="rId5" Type="http://schemas.openxmlformats.org/officeDocument/2006/relationships/image" Target="../media/image9.jpe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1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57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5.tiff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64.tiff"/><Relationship Id="rId5" Type="http://schemas.openxmlformats.org/officeDocument/2006/relationships/image" Target="../media/image63.jpe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7.tiff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66.tiff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7.tiff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66.tiff"/><Relationship Id="rId5" Type="http://schemas.openxmlformats.org/officeDocument/2006/relationships/image" Target="../media/image68.tiff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2.xm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08165" y="6129634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494A49"/>
                </a:solidFill>
                <a:latin typeface="Century Gothic" pitchFamily="34" charset="0"/>
              </a:rPr>
              <a:t>XIX Encuentro de Cooperación </a:t>
            </a:r>
            <a:r>
              <a:rPr lang="es-ES" sz="2000" b="1" dirty="0" err="1">
                <a:solidFill>
                  <a:srgbClr val="494A49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494A49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494A49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403674" y="1122028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 dirty="0">
                <a:solidFill>
                  <a:srgbClr val="494A49"/>
                </a:solidFill>
                <a:latin typeface="Tahoma" pitchFamily="34" charset="0"/>
              </a:rPr>
              <a:t>12 de noviembre de 2020</a:t>
            </a:r>
            <a:endParaRPr lang="es-ES" sz="1400" dirty="0">
              <a:solidFill>
                <a:srgbClr val="494A49"/>
              </a:solidFill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69128" y="6021288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39416" y="2018044"/>
            <a:ext cx="10585175" cy="961590"/>
          </a:xfrm>
          <a:prstGeom prst="rect">
            <a:avLst/>
          </a:prstGeom>
          <a:solidFill>
            <a:srgbClr val="A0968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 dirty="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839416" y="2072528"/>
            <a:ext cx="1058517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effectLst/>
                <a:latin typeface="DIN Alternate" panose="020B0500000000000000" pitchFamily="34" charset="77"/>
                <a:ea typeface="Times New Roman" panose="02020603050405020304" pitchFamily="18" charset="0"/>
                <a:cs typeface="Times New Roman" panose="02020603050405020304" pitchFamily="18" charset="0"/>
              </a:rPr>
              <a:t>Gene editing therapy for human cancers driven by </a:t>
            </a:r>
          </a:p>
          <a:p>
            <a:pPr algn="ctr"/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effectLst/>
                <a:latin typeface="DIN Alternate" panose="020B0500000000000000" pitchFamily="34" charset="77"/>
                <a:ea typeface="Times New Roman" panose="02020603050405020304" pitchFamily="18" charset="0"/>
                <a:cs typeface="Times New Roman" panose="02020603050405020304" pitchFamily="18" charset="0"/>
              </a:rPr>
              <a:t>FUSION GENES (FUGE) and ONCOGENE AMPLIFICATIONS (AMP)</a:t>
            </a:r>
            <a:endParaRPr lang="es-ES" sz="2400" b="1" dirty="0">
              <a:solidFill>
                <a:schemeClr val="bg1">
                  <a:lumMod val="95000"/>
                </a:schemeClr>
              </a:solidFill>
              <a:latin typeface="DIN Alternate" panose="020B0500000000000000" pitchFamily="34" charset="77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128430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8CBE60C-1935-40B1-ABC5-18A464DA571C}"/>
              </a:ext>
            </a:extLst>
          </p:cNvPr>
          <p:cNvSpPr txBox="1"/>
          <p:nvPr/>
        </p:nvSpPr>
        <p:spPr>
          <a:xfrm>
            <a:off x="4151784" y="5229200"/>
            <a:ext cx="3888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Sandra Rodríguez-Perales, PhD </a:t>
            </a:r>
            <a:endParaRPr lang="es-ES" dirty="0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9B7FAB1-428E-4B8C-8782-16A963436F4F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983" y="3429132"/>
            <a:ext cx="3547261" cy="1009439"/>
          </a:xfrm>
          <a:prstGeom prst="rect">
            <a:avLst/>
          </a:prstGeom>
        </p:spPr>
      </p:pic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C82927A-8383-CE46-A4DF-2B81D94BC7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45637" y="612843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CNIO, entre los mejores centros de investigación europeos, según Nature  Index - CNIO">
            <a:extLst>
              <a:ext uri="{FF2B5EF4-FFF2-40B4-BE49-F238E27FC236}">
                <a16:creationId xmlns:a16="http://schemas.microsoft.com/office/drawing/2014/main" id="{14B5C019-63B4-4741-907F-8E911DA2D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43" y="1124744"/>
            <a:ext cx="4385469" cy="237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A194CA9F-85AF-7141-AC70-426994B7F76A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C398CEC-29FC-7E45-A28E-9E1900E4C990}"/>
              </a:ext>
            </a:extLst>
          </p:cNvPr>
          <p:cNvSpPr/>
          <p:nvPr/>
        </p:nvSpPr>
        <p:spPr>
          <a:xfrm>
            <a:off x="5215215" y="1031274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CNIO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is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a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flagship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for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cancer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research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in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Spain</a:t>
            </a:r>
            <a:endParaRPr lang="es-ES" sz="1600" dirty="0">
              <a:solidFill>
                <a:srgbClr val="4B4A4A"/>
              </a:solidFill>
              <a:latin typeface="DIN Alternate" panose="020B0500000000000000" pitchFamily="34" charset="77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82A5B23-9D31-304B-AF62-7439BA4B8124}"/>
              </a:ext>
            </a:extLst>
          </p:cNvPr>
          <p:cNvSpPr/>
          <p:nvPr/>
        </p:nvSpPr>
        <p:spPr>
          <a:xfrm>
            <a:off x="4790312" y="1608193"/>
            <a:ext cx="45046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Over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400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highly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specialized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professionals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A0F96CE-0C17-B841-B53F-2DA165E95AA3}"/>
              </a:ext>
            </a:extLst>
          </p:cNvPr>
          <p:cNvSpPr/>
          <p:nvPr/>
        </p:nvSpPr>
        <p:spPr>
          <a:xfrm>
            <a:off x="4790312" y="2185112"/>
            <a:ext cx="6490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One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of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the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best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centres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specializing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in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cancer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research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: </a:t>
            </a:r>
          </a:p>
          <a:p>
            <a:pPr lvl="1"/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	                   </a:t>
            </a:r>
          </a:p>
          <a:p>
            <a:pPr lvl="1"/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       		        5th place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worldwide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and 2nd in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Europe</a:t>
            </a:r>
            <a:endParaRPr lang="es-ES" sz="1600" dirty="0">
              <a:solidFill>
                <a:srgbClr val="4B4A4A"/>
              </a:solidFill>
              <a:latin typeface="DIN Alternate" panose="020B0500000000000000" pitchFamily="34" charset="77"/>
            </a:endParaRPr>
          </a:p>
        </p:txBody>
      </p:sp>
      <p:pic>
        <p:nvPicPr>
          <p:cNvPr id="2052" name="Picture 4" descr="NATURE | Rank UVa">
            <a:extLst>
              <a:ext uri="{FF2B5EF4-FFF2-40B4-BE49-F238E27FC236}">
                <a16:creationId xmlns:a16="http://schemas.microsoft.com/office/drawing/2014/main" id="{EF49B966-EF4D-B442-930C-649193D17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932" y="2504106"/>
            <a:ext cx="1404156" cy="79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upo 14">
            <a:extLst>
              <a:ext uri="{FF2B5EF4-FFF2-40B4-BE49-F238E27FC236}">
                <a16:creationId xmlns:a16="http://schemas.microsoft.com/office/drawing/2014/main" id="{29ED2ACC-BA74-3A47-9083-9A0FEF526473}"/>
              </a:ext>
            </a:extLst>
          </p:cNvPr>
          <p:cNvGrpSpPr/>
          <p:nvPr/>
        </p:nvGrpSpPr>
        <p:grpSpPr>
          <a:xfrm>
            <a:off x="223644" y="3789040"/>
            <a:ext cx="6227218" cy="2499657"/>
            <a:chOff x="223644" y="3789040"/>
            <a:chExt cx="6227218" cy="2499657"/>
          </a:xfrm>
        </p:grpSpPr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A4F070FC-C3E5-FE40-B04D-180CB2A97740}"/>
                </a:ext>
              </a:extLst>
            </p:cNvPr>
            <p:cNvSpPr/>
            <p:nvPr/>
          </p:nvSpPr>
          <p:spPr>
            <a:xfrm>
              <a:off x="354862" y="3789040"/>
              <a:ext cx="6096000" cy="40011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s-ES" sz="2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Our</a:t>
              </a:r>
              <a:r>
                <a:rPr lang="es-ES" sz="2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2000" b="1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identity</a:t>
              </a:r>
              <a:r>
                <a:rPr lang="es-ES" sz="2000" b="1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2000" b="1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signs</a:t>
              </a:r>
              <a:endParaRPr lang="es-ES" sz="20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</p:txBody>
        </p:sp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217DE92F-2881-F549-9027-A9FED567FB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b="67861"/>
            <a:stretch/>
          </p:blipFill>
          <p:spPr>
            <a:xfrm>
              <a:off x="223644" y="4261011"/>
              <a:ext cx="4780692" cy="2027686"/>
            </a:xfrm>
            <a:prstGeom prst="rect">
              <a:avLst/>
            </a:prstGeom>
          </p:spPr>
        </p:pic>
      </p:grpSp>
      <p:pic>
        <p:nvPicPr>
          <p:cNvPr id="12" name="Imagen 11">
            <a:extLst>
              <a:ext uri="{FF2B5EF4-FFF2-40B4-BE49-F238E27FC236}">
                <a16:creationId xmlns:a16="http://schemas.microsoft.com/office/drawing/2014/main" id="{09337375-5336-FB4D-B853-D79774B8DFD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2404" b="29182"/>
          <a:stretch/>
        </p:blipFill>
        <p:spPr>
          <a:xfrm>
            <a:off x="4570350" y="4182244"/>
            <a:ext cx="4621994" cy="23431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2196D74-64F0-F94F-9B80-9E1C3DF72CE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0472" r="35090"/>
          <a:stretch/>
        </p:blipFill>
        <p:spPr>
          <a:xfrm>
            <a:off x="8937349" y="4182244"/>
            <a:ext cx="3063307" cy="1839044"/>
          </a:xfrm>
          <a:prstGeom prst="rect">
            <a:avLst/>
          </a:prstGeom>
        </p:spPr>
      </p:pic>
      <p:pic>
        <p:nvPicPr>
          <p:cNvPr id="19" name="Picture 2" descr="esultado de imagen de cnio">
            <a:extLst>
              <a:ext uri="{FF2B5EF4-FFF2-40B4-BE49-F238E27FC236}">
                <a16:creationId xmlns:a16="http://schemas.microsoft.com/office/drawing/2014/main" id="{CD11DC86-D581-404F-A953-7D58B252D0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A45C7E97-C7DD-234B-A986-48D2FA6B3616}"/>
              </a:ext>
            </a:extLst>
          </p:cNvPr>
          <p:cNvSpPr txBox="1"/>
          <p:nvPr/>
        </p:nvSpPr>
        <p:spPr>
          <a:xfrm>
            <a:off x="354862" y="375047"/>
            <a:ext cx="2484976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THE INSTITUTION</a:t>
            </a:r>
          </a:p>
        </p:txBody>
      </p:sp>
      <p:pic>
        <p:nvPicPr>
          <p:cNvPr id="9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F93A812-505F-714B-99F1-B9FD7E161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11215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71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13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CNIO, entre los mejores centros de investigación europeos, según Nature  Index - CNIO">
            <a:extLst>
              <a:ext uri="{FF2B5EF4-FFF2-40B4-BE49-F238E27FC236}">
                <a16:creationId xmlns:a16="http://schemas.microsoft.com/office/drawing/2014/main" id="{14B5C019-63B4-4741-907F-8E911DA2D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43" y="1124744"/>
            <a:ext cx="4385469" cy="237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4F070FC-C3E5-FE40-B04D-180CB2A97740}"/>
              </a:ext>
            </a:extLst>
          </p:cNvPr>
          <p:cNvSpPr/>
          <p:nvPr/>
        </p:nvSpPr>
        <p:spPr>
          <a:xfrm>
            <a:off x="360040" y="3789040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Society</a:t>
            </a:r>
            <a:r>
              <a:rPr lang="es-ES" sz="20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2000" b="1" dirty="0" err="1">
                <a:solidFill>
                  <a:srgbClr val="4B4A4A"/>
                </a:solidFill>
                <a:latin typeface="DIN Alternate" panose="020B0500000000000000" pitchFamily="34" charset="77"/>
                <a:cs typeface="Beirut" pitchFamily="2" charset="-78"/>
              </a:rPr>
              <a:t>impact</a:t>
            </a:r>
            <a:endParaRPr lang="es-ES" sz="2000" b="1" dirty="0">
              <a:solidFill>
                <a:srgbClr val="4B4A4A"/>
              </a:solidFill>
              <a:latin typeface="DIN Alternate" panose="020B0500000000000000" pitchFamily="34" charset="77"/>
              <a:cs typeface="Beirut" pitchFamily="2" charset="-78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6200745-AFF0-0242-AEC9-D253AE9015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861" y="4183554"/>
            <a:ext cx="4041093" cy="240733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9CF6247-A956-C54C-81F3-202DC96415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0332" y="3285749"/>
            <a:ext cx="2877876" cy="337974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A6053494-6592-0741-9A1B-64C46AA913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59384" y="3033315"/>
            <a:ext cx="2937216" cy="3529528"/>
          </a:xfrm>
          <a:prstGeom prst="rect">
            <a:avLst/>
          </a:prstGeom>
        </p:spPr>
      </p:pic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57AFA4AB-4EA8-D544-B136-963A3CEB599C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ángulo 23">
            <a:extLst>
              <a:ext uri="{FF2B5EF4-FFF2-40B4-BE49-F238E27FC236}">
                <a16:creationId xmlns:a16="http://schemas.microsoft.com/office/drawing/2014/main" id="{69D75413-9FFF-5E46-8F2D-57A0D2A8542C}"/>
              </a:ext>
            </a:extLst>
          </p:cNvPr>
          <p:cNvSpPr/>
          <p:nvPr/>
        </p:nvSpPr>
        <p:spPr>
          <a:xfrm>
            <a:off x="5215215" y="1031274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CNIO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is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a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flagship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for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cancer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research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in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Spain</a:t>
            </a:r>
            <a:endParaRPr lang="es-ES" sz="1600" dirty="0">
              <a:solidFill>
                <a:srgbClr val="4B4A4A"/>
              </a:solidFill>
              <a:latin typeface="DIN Alternate" panose="020B0500000000000000" pitchFamily="34" charset="77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DAC933AC-123E-EA44-9914-4F3C85749150}"/>
              </a:ext>
            </a:extLst>
          </p:cNvPr>
          <p:cNvSpPr/>
          <p:nvPr/>
        </p:nvSpPr>
        <p:spPr>
          <a:xfrm>
            <a:off x="4790312" y="1608193"/>
            <a:ext cx="45046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Over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400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highly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specialized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sz="16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professionals</a:t>
            </a:r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</a:p>
        </p:txBody>
      </p:sp>
      <p:pic>
        <p:nvPicPr>
          <p:cNvPr id="28" name="Picture 2" descr="esultado de imagen de cnio">
            <a:extLst>
              <a:ext uri="{FF2B5EF4-FFF2-40B4-BE49-F238E27FC236}">
                <a16:creationId xmlns:a16="http://schemas.microsoft.com/office/drawing/2014/main" id="{52F74528-462E-6B4B-82BA-7A89145C28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526D243C-8919-8447-8C10-6CF1B8C9CF35}"/>
              </a:ext>
            </a:extLst>
          </p:cNvPr>
          <p:cNvSpPr txBox="1"/>
          <p:nvPr/>
        </p:nvSpPr>
        <p:spPr>
          <a:xfrm>
            <a:off x="354862" y="375047"/>
            <a:ext cx="2484976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THE INSTITUTION</a:t>
            </a: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885210CB-DB4D-1C4B-85BD-84CE6CE4CE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74976" y="602128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5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4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ipse 7">
            <a:extLst>
              <a:ext uri="{FF2B5EF4-FFF2-40B4-BE49-F238E27FC236}">
                <a16:creationId xmlns:a16="http://schemas.microsoft.com/office/drawing/2014/main" id="{A4B8F0A4-6E7D-8849-90B5-0C9F03FDFB25}"/>
              </a:ext>
            </a:extLst>
          </p:cNvPr>
          <p:cNvSpPr/>
          <p:nvPr/>
        </p:nvSpPr>
        <p:spPr>
          <a:xfrm>
            <a:off x="911424" y="1195950"/>
            <a:ext cx="1512168" cy="1502363"/>
          </a:xfrm>
          <a:prstGeom prst="ellipse">
            <a:avLst/>
          </a:prstGeom>
          <a:solidFill>
            <a:srgbClr val="9F9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/>
              <a:t>BASIC RESEARCH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96979B6-7C18-344F-9F87-6AF227C64510}"/>
              </a:ext>
            </a:extLst>
          </p:cNvPr>
          <p:cNvSpPr/>
          <p:nvPr/>
        </p:nvSpPr>
        <p:spPr>
          <a:xfrm>
            <a:off x="911424" y="3073462"/>
            <a:ext cx="1512168" cy="1502363"/>
          </a:xfrm>
          <a:prstGeom prst="ellipse">
            <a:avLst/>
          </a:prstGeom>
          <a:solidFill>
            <a:srgbClr val="FF9E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/>
              <a:t>INNOVATION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A0EC5EA5-1B8B-3B47-83B4-532D8927B863}"/>
              </a:ext>
            </a:extLst>
          </p:cNvPr>
          <p:cNvSpPr/>
          <p:nvPr/>
        </p:nvSpPr>
        <p:spPr>
          <a:xfrm>
            <a:off x="911424" y="4950973"/>
            <a:ext cx="1512168" cy="1502363"/>
          </a:xfrm>
          <a:prstGeom prst="ellipse">
            <a:avLst/>
          </a:prstGeom>
          <a:solidFill>
            <a:srgbClr val="F5C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/>
              <a:t>PATIENT-ORIENTED TRANSLATIONAL RESEARCH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3FD4100-23AF-9349-A41A-ACCC9C8BCC30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2" descr="esultado de imagen de cnio">
            <a:extLst>
              <a:ext uri="{FF2B5EF4-FFF2-40B4-BE49-F238E27FC236}">
                <a16:creationId xmlns:a16="http://schemas.microsoft.com/office/drawing/2014/main" id="{CB863AD8-E10A-CA46-AA73-008BC74CD9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CuadroTexto 48">
            <a:extLst>
              <a:ext uri="{FF2B5EF4-FFF2-40B4-BE49-F238E27FC236}">
                <a16:creationId xmlns:a16="http://schemas.microsoft.com/office/drawing/2014/main" id="{6986443A-ED91-B84F-B03D-8FBDF192C78E}"/>
              </a:ext>
            </a:extLst>
          </p:cNvPr>
          <p:cNvSpPr txBox="1"/>
          <p:nvPr/>
        </p:nvSpPr>
        <p:spPr>
          <a:xfrm>
            <a:off x="354862" y="375047"/>
            <a:ext cx="2484976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THE INSTITUTION</a:t>
            </a: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917A7812-0304-ED41-A491-75EC0AD89A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663" y="2996952"/>
            <a:ext cx="2066839" cy="3006918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EE01B343-C491-4E40-8F96-E92E8E9066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47556" y="3073462"/>
            <a:ext cx="1003610" cy="1003610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3ACAD576-6DDB-034C-86F5-11021FE29E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3078" y="3073462"/>
            <a:ext cx="576064" cy="958147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57AEC995-2E42-EC4E-9B91-42C7E78F2F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4686" y="3073462"/>
            <a:ext cx="515650" cy="933326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1E8180EB-9FA5-E04B-9488-6BAEC70635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19936" y="4437112"/>
            <a:ext cx="1250036" cy="1250036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BD26A07E-2BA5-EF4C-AECE-315AF9A2BB8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68852" y="3073462"/>
            <a:ext cx="1551684" cy="1128497"/>
          </a:xfrm>
          <a:prstGeom prst="rect">
            <a:avLst/>
          </a:prstGeom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3674C5B4-77A9-BF43-9CB6-57AD25684CA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60096" y="4582549"/>
            <a:ext cx="1131903" cy="1104599"/>
          </a:xfrm>
          <a:prstGeom prst="rect">
            <a:avLst/>
          </a:prstGeom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E0D34B1C-DE42-8A44-966A-CD2F92F033E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1999" y="4530530"/>
            <a:ext cx="1156618" cy="1156618"/>
          </a:xfrm>
          <a:prstGeom prst="rect">
            <a:avLst/>
          </a:prstGeom>
        </p:spPr>
      </p:pic>
      <p:pic>
        <p:nvPicPr>
          <p:cNvPr id="61" name="Imagen 60">
            <a:extLst>
              <a:ext uri="{FF2B5EF4-FFF2-40B4-BE49-F238E27FC236}">
                <a16:creationId xmlns:a16="http://schemas.microsoft.com/office/drawing/2014/main" id="{54AF7660-CBC3-7144-9252-F0EB3DB6ADE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30050" y="4396662"/>
            <a:ext cx="1290486" cy="1290486"/>
          </a:xfrm>
          <a:prstGeom prst="rect">
            <a:avLst/>
          </a:prstGeom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33F633C-357C-764A-BF03-E7025E788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316343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3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ADFCA3E-326C-8B40-A4E8-A453277EA9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664" y="3906871"/>
            <a:ext cx="1944216" cy="2762489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A4B8F0A4-6E7D-8849-90B5-0C9F03FDFB25}"/>
              </a:ext>
            </a:extLst>
          </p:cNvPr>
          <p:cNvSpPr/>
          <p:nvPr/>
        </p:nvSpPr>
        <p:spPr>
          <a:xfrm>
            <a:off x="911424" y="1195950"/>
            <a:ext cx="1512168" cy="1502363"/>
          </a:xfrm>
          <a:prstGeom prst="ellipse">
            <a:avLst/>
          </a:prstGeom>
          <a:solidFill>
            <a:srgbClr val="9F9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/>
              <a:t>BASIC RESEARCH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96979B6-7C18-344F-9F87-6AF227C64510}"/>
              </a:ext>
            </a:extLst>
          </p:cNvPr>
          <p:cNvSpPr/>
          <p:nvPr/>
        </p:nvSpPr>
        <p:spPr>
          <a:xfrm>
            <a:off x="911424" y="3073462"/>
            <a:ext cx="1512168" cy="1502363"/>
          </a:xfrm>
          <a:prstGeom prst="ellipse">
            <a:avLst/>
          </a:prstGeom>
          <a:solidFill>
            <a:srgbClr val="FF9E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/>
              <a:t>INNOVATION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A0EC5EA5-1B8B-3B47-83B4-532D8927B863}"/>
              </a:ext>
            </a:extLst>
          </p:cNvPr>
          <p:cNvSpPr/>
          <p:nvPr/>
        </p:nvSpPr>
        <p:spPr>
          <a:xfrm>
            <a:off x="911424" y="4950973"/>
            <a:ext cx="1512168" cy="1502363"/>
          </a:xfrm>
          <a:prstGeom prst="ellipse">
            <a:avLst/>
          </a:prstGeom>
          <a:solidFill>
            <a:srgbClr val="F5C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/>
              <a:t>PATIENT-ORIENTED TRANSLATIONAL RESEARCH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6DA3D6A-8DB9-A64C-ACBC-785D8E6F044E}"/>
              </a:ext>
            </a:extLst>
          </p:cNvPr>
          <p:cNvSpPr/>
          <p:nvPr/>
        </p:nvSpPr>
        <p:spPr>
          <a:xfrm>
            <a:off x="3084639" y="5877272"/>
            <a:ext cx="1584176" cy="288032"/>
          </a:xfrm>
          <a:prstGeom prst="rect">
            <a:avLst/>
          </a:prstGeom>
          <a:noFill/>
          <a:ln>
            <a:solidFill>
              <a:srgbClr val="F5C34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3FD4100-23AF-9349-A41A-ACCC9C8BCC30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upo 39">
            <a:extLst>
              <a:ext uri="{FF2B5EF4-FFF2-40B4-BE49-F238E27FC236}">
                <a16:creationId xmlns:a16="http://schemas.microsoft.com/office/drawing/2014/main" id="{70F92314-3713-F049-A89E-1A27E32831F5}"/>
              </a:ext>
            </a:extLst>
          </p:cNvPr>
          <p:cNvGrpSpPr/>
          <p:nvPr/>
        </p:nvGrpSpPr>
        <p:grpSpPr>
          <a:xfrm>
            <a:off x="5496477" y="5733256"/>
            <a:ext cx="4384274" cy="720369"/>
            <a:chOff x="5496477" y="5733256"/>
            <a:chExt cx="4384274" cy="720369"/>
          </a:xfrm>
        </p:grpSpPr>
        <p:grpSp>
          <p:nvGrpSpPr>
            <p:cNvPr id="24" name="Agrupar 44">
              <a:extLst>
                <a:ext uri="{FF2B5EF4-FFF2-40B4-BE49-F238E27FC236}">
                  <a16:creationId xmlns:a16="http://schemas.microsoft.com/office/drawing/2014/main" id="{C1B603EE-4B63-7B48-99DB-869026FA15A9}"/>
                </a:ext>
              </a:extLst>
            </p:cNvPr>
            <p:cNvGrpSpPr/>
            <p:nvPr/>
          </p:nvGrpSpPr>
          <p:grpSpPr>
            <a:xfrm>
              <a:off x="5496477" y="5733256"/>
              <a:ext cx="1113328" cy="720369"/>
              <a:chOff x="5347011" y="1685997"/>
              <a:chExt cx="1697562" cy="720369"/>
            </a:xfrm>
          </p:grpSpPr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6535042B-D1D0-5F4D-A7AA-1C8BCB9883E8}"/>
                  </a:ext>
                </a:extLst>
              </p:cNvPr>
              <p:cNvSpPr/>
              <p:nvPr/>
            </p:nvSpPr>
            <p:spPr>
              <a:xfrm>
                <a:off x="5455775" y="1685997"/>
                <a:ext cx="1588798" cy="511496"/>
              </a:xfrm>
              <a:prstGeom prst="rect">
                <a:avLst/>
              </a:prstGeom>
              <a:solidFill>
                <a:srgbClr val="9BB96B">
                  <a:alpha val="54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>
                  <a:latin typeface="Britannic Bold" panose="020B0903060703020204" pitchFamily="34" charset="77"/>
                </a:endParaRPr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26109CC5-1F71-394E-8E80-71914A0A9BF6}"/>
                  </a:ext>
                </a:extLst>
              </p:cNvPr>
              <p:cNvSpPr txBox="1"/>
              <p:nvPr/>
            </p:nvSpPr>
            <p:spPr>
              <a:xfrm>
                <a:off x="5347011" y="1760035"/>
                <a:ext cx="157290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b="1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Technology Transfer Office</a:t>
                </a:r>
              </a:p>
            </p:txBody>
          </p:sp>
        </p:grpSp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9F658AD3-1CE8-F546-881D-A8EB6AEA2680}"/>
                </a:ext>
              </a:extLst>
            </p:cNvPr>
            <p:cNvSpPr txBox="1"/>
            <p:nvPr/>
          </p:nvSpPr>
          <p:spPr>
            <a:xfrm>
              <a:off x="6956390" y="5791905"/>
              <a:ext cx="12955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Innovation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Director, CNIO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Carolina Pola, PhD</a:t>
              </a:r>
            </a:p>
          </p:txBody>
        </p:sp>
        <p:sp>
          <p:nvSpPr>
            <p:cNvPr id="34" name="CuadroTexto 33">
              <a:extLst>
                <a:ext uri="{FF2B5EF4-FFF2-40B4-BE49-F238E27FC236}">
                  <a16:creationId xmlns:a16="http://schemas.microsoft.com/office/drawing/2014/main" id="{0D118F4B-13E3-8D43-8015-A61A7A424A9B}"/>
                </a:ext>
              </a:extLst>
            </p:cNvPr>
            <p:cNvSpPr txBox="1"/>
            <p:nvPr/>
          </p:nvSpPr>
          <p:spPr>
            <a:xfrm>
              <a:off x="8455361" y="5791905"/>
              <a:ext cx="142539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Tech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Transfer Director, CNIO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Irene Herrera, PhD</a:t>
              </a:r>
            </a:p>
          </p:txBody>
        </p:sp>
      </p:grpSp>
      <p:grpSp>
        <p:nvGrpSpPr>
          <p:cNvPr id="50" name="Grupo 49">
            <a:extLst>
              <a:ext uri="{FF2B5EF4-FFF2-40B4-BE49-F238E27FC236}">
                <a16:creationId xmlns:a16="http://schemas.microsoft.com/office/drawing/2014/main" id="{BFD09B02-4438-124F-B904-E7861E9AEFCD}"/>
              </a:ext>
            </a:extLst>
          </p:cNvPr>
          <p:cNvGrpSpPr/>
          <p:nvPr/>
        </p:nvGrpSpPr>
        <p:grpSpPr>
          <a:xfrm>
            <a:off x="5496477" y="386306"/>
            <a:ext cx="5487461" cy="5114153"/>
            <a:chOff x="5496477" y="386306"/>
            <a:chExt cx="5487461" cy="5114153"/>
          </a:xfrm>
        </p:grpSpPr>
        <p:grpSp>
          <p:nvGrpSpPr>
            <p:cNvPr id="39" name="Grupo 38">
              <a:extLst>
                <a:ext uri="{FF2B5EF4-FFF2-40B4-BE49-F238E27FC236}">
                  <a16:creationId xmlns:a16="http://schemas.microsoft.com/office/drawing/2014/main" id="{0CD42956-9A7E-4F48-8B14-F461B341ACD4}"/>
                </a:ext>
              </a:extLst>
            </p:cNvPr>
            <p:cNvGrpSpPr/>
            <p:nvPr/>
          </p:nvGrpSpPr>
          <p:grpSpPr>
            <a:xfrm>
              <a:off x="5496477" y="386306"/>
              <a:ext cx="5487461" cy="5114153"/>
              <a:chOff x="5496477" y="386306"/>
              <a:chExt cx="5487461" cy="5114153"/>
            </a:xfrm>
          </p:grpSpPr>
          <p:pic>
            <p:nvPicPr>
              <p:cNvPr id="6" name="Imagen 5">
                <a:extLst>
                  <a:ext uri="{FF2B5EF4-FFF2-40B4-BE49-F238E27FC236}">
                    <a16:creationId xmlns:a16="http://schemas.microsoft.com/office/drawing/2014/main" id="{FF1A5E0A-0D0B-404A-8C15-931FC8D001A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t="57715" b="13427"/>
              <a:stretch/>
            </p:blipFill>
            <p:spPr>
              <a:xfrm>
                <a:off x="5519936" y="3789040"/>
                <a:ext cx="5464002" cy="1224136"/>
              </a:xfrm>
              <a:prstGeom prst="rect">
                <a:avLst/>
              </a:prstGeom>
            </p:spPr>
          </p:pic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A2F652C4-3281-3A41-AA40-330A32737751}"/>
                  </a:ext>
                </a:extLst>
              </p:cNvPr>
              <p:cNvSpPr txBox="1"/>
              <p:nvPr/>
            </p:nvSpPr>
            <p:spPr>
              <a:xfrm>
                <a:off x="6096000" y="5038794"/>
                <a:ext cx="108876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Staff </a:t>
                </a:r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Scientist</a:t>
                </a:r>
                <a:endPara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Raul</a:t>
                </a: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 Torres, PhD</a:t>
                </a:r>
              </a:p>
            </p:txBody>
          </p:sp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3BE11E3-DB1E-704E-8E41-6EDEC1827DC4}"/>
                  </a:ext>
                </a:extLst>
              </p:cNvPr>
              <p:cNvSpPr txBox="1"/>
              <p:nvPr/>
            </p:nvSpPr>
            <p:spPr>
              <a:xfrm>
                <a:off x="7313514" y="5038794"/>
                <a:ext cx="12698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PhD </a:t>
                </a:r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Students</a:t>
                </a:r>
                <a:endPara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Marta </a:t>
                </a:r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martinez-Lage</a:t>
                </a:r>
                <a:endPara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Pilar Puig-Serra</a:t>
                </a:r>
              </a:p>
            </p:txBody>
          </p:sp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E1D832BB-4CC2-5B4C-9A50-10EEA38F7B54}"/>
                  </a:ext>
                </a:extLst>
              </p:cNvPr>
              <p:cNvSpPr txBox="1"/>
              <p:nvPr/>
            </p:nvSpPr>
            <p:spPr>
              <a:xfrm>
                <a:off x="8693312" y="5038794"/>
                <a:ext cx="1029449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Graduate</a:t>
                </a: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 </a:t>
                </a:r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Student</a:t>
                </a:r>
                <a:endPara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M Cruz Casado</a:t>
                </a:r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753E210D-7141-2C42-B9BA-1C7C37C7E706}"/>
                  </a:ext>
                </a:extLst>
              </p:cNvPr>
              <p:cNvSpPr txBox="1"/>
              <p:nvPr/>
            </p:nvSpPr>
            <p:spPr>
              <a:xfrm>
                <a:off x="9880751" y="5038794"/>
                <a:ext cx="110318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800" dirty="0" err="1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Technicians</a:t>
                </a:r>
                <a:endPara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M Carmen Martín</a:t>
                </a: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s-ES" sz="8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Francisco J Moya</a:t>
                </a:r>
              </a:p>
            </p:txBody>
          </p:sp>
          <p:grpSp>
            <p:nvGrpSpPr>
              <p:cNvPr id="35" name="Agrupar 44">
                <a:extLst>
                  <a:ext uri="{FF2B5EF4-FFF2-40B4-BE49-F238E27FC236}">
                    <a16:creationId xmlns:a16="http://schemas.microsoft.com/office/drawing/2014/main" id="{73F8DD0B-8B49-7443-A337-E005D8D27F9C}"/>
                  </a:ext>
                </a:extLst>
              </p:cNvPr>
              <p:cNvGrpSpPr/>
              <p:nvPr/>
            </p:nvGrpSpPr>
            <p:grpSpPr>
              <a:xfrm>
                <a:off x="5496477" y="4162659"/>
                <a:ext cx="1113328" cy="720369"/>
                <a:chOff x="5347011" y="1685997"/>
                <a:chExt cx="1697562" cy="720369"/>
              </a:xfrm>
            </p:grpSpPr>
            <p:sp>
              <p:nvSpPr>
                <p:cNvPr id="36" name="Rectángulo 35">
                  <a:extLst>
                    <a:ext uri="{FF2B5EF4-FFF2-40B4-BE49-F238E27FC236}">
                      <a16:creationId xmlns:a16="http://schemas.microsoft.com/office/drawing/2014/main" id="{60C4EB1E-CA1F-8345-B9E5-2DC7611241C1}"/>
                    </a:ext>
                  </a:extLst>
                </p:cNvPr>
                <p:cNvSpPr/>
                <p:nvPr/>
              </p:nvSpPr>
              <p:spPr>
                <a:xfrm>
                  <a:off x="5455775" y="1685997"/>
                  <a:ext cx="1588798" cy="511496"/>
                </a:xfrm>
                <a:prstGeom prst="rect">
                  <a:avLst/>
                </a:prstGeom>
                <a:solidFill>
                  <a:srgbClr val="F4C44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>
                    <a:latin typeface="Britannic Bold" panose="020B0903060703020204" pitchFamily="34" charset="77"/>
                  </a:endParaRPr>
                </a:p>
              </p:txBody>
            </p:sp>
            <p:sp>
              <p:nvSpPr>
                <p:cNvPr id="37" name="CuadroTexto 36">
                  <a:extLst>
                    <a:ext uri="{FF2B5EF4-FFF2-40B4-BE49-F238E27FC236}">
                      <a16:creationId xmlns:a16="http://schemas.microsoft.com/office/drawing/2014/main" id="{9541D680-727A-464D-A295-1EF094BF73B8}"/>
                    </a:ext>
                  </a:extLst>
                </p:cNvPr>
                <p:cNvSpPr txBox="1"/>
                <p:nvPr/>
              </p:nvSpPr>
              <p:spPr>
                <a:xfrm>
                  <a:off x="5347011" y="1760035"/>
                  <a:ext cx="1572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200" b="1" dirty="0">
                      <a:solidFill>
                        <a:srgbClr val="4B4A4A"/>
                      </a:solidFill>
                      <a:latin typeface="DIN Alternate" panose="020B0500000000000000" pitchFamily="34" charset="77"/>
                    </a:rPr>
                    <a:t>Molecular Cytogenetics Unit</a:t>
                  </a:r>
                </a:p>
              </p:txBody>
            </p:sp>
          </p:grpSp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BFD275C1-49DF-B34B-B843-755F3CC23E47}"/>
                  </a:ext>
                </a:extLst>
              </p:cNvPr>
              <p:cNvSpPr txBox="1"/>
              <p:nvPr/>
            </p:nvSpPr>
            <p:spPr>
              <a:xfrm>
                <a:off x="5591568" y="386306"/>
                <a:ext cx="1721946" cy="461665"/>
              </a:xfrm>
              <a:prstGeom prst="rect">
                <a:avLst/>
              </a:prstGeom>
              <a:solidFill>
                <a:srgbClr val="A0968C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s-ES" sz="2400" dirty="0">
                    <a:solidFill>
                      <a:schemeClr val="bg1">
                        <a:lumMod val="95000"/>
                      </a:schemeClr>
                    </a:solidFill>
                    <a:latin typeface="DIN Alternate" panose="020B0500000000000000" pitchFamily="34" charset="77"/>
                    <a:ea typeface="Bodoni Ornaments" pitchFamily="2" charset="0"/>
                    <a:cs typeface="Baghdad" pitchFamily="2" charset="-78"/>
                  </a:rPr>
                  <a:t>THE GROUP</a:t>
                </a:r>
              </a:p>
            </p:txBody>
          </p:sp>
        </p:grp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6369D78A-E783-8248-88C5-648CAE4BE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19936" y="1196752"/>
              <a:ext cx="4202825" cy="2637635"/>
            </a:xfrm>
            <a:prstGeom prst="rect">
              <a:avLst/>
            </a:prstGeom>
          </p:spPr>
        </p:pic>
      </p:grpSp>
      <p:pic>
        <p:nvPicPr>
          <p:cNvPr id="48" name="Picture 2" descr="esultado de imagen de cnio">
            <a:extLst>
              <a:ext uri="{FF2B5EF4-FFF2-40B4-BE49-F238E27FC236}">
                <a16:creationId xmlns:a16="http://schemas.microsoft.com/office/drawing/2014/main" id="{CB863AD8-E10A-CA46-AA73-008BC74CD9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CuadroTexto 48">
            <a:extLst>
              <a:ext uri="{FF2B5EF4-FFF2-40B4-BE49-F238E27FC236}">
                <a16:creationId xmlns:a16="http://schemas.microsoft.com/office/drawing/2014/main" id="{6986443A-ED91-B84F-B03D-8FBDF192C78E}"/>
              </a:ext>
            </a:extLst>
          </p:cNvPr>
          <p:cNvSpPr txBox="1"/>
          <p:nvPr/>
        </p:nvSpPr>
        <p:spPr>
          <a:xfrm>
            <a:off x="354862" y="375047"/>
            <a:ext cx="2484976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THE INSTITUTION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45E76B8-E3F5-E448-AB4E-836F396C4B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10930" y="59715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47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8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3FD4100-23AF-9349-A41A-ACCC9C8BCC30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75EF9746-EC5B-D04B-BFF4-ED880C56857D}"/>
              </a:ext>
            </a:extLst>
          </p:cNvPr>
          <p:cNvSpPr txBox="1"/>
          <p:nvPr/>
        </p:nvSpPr>
        <p:spPr>
          <a:xfrm>
            <a:off x="354862" y="375047"/>
            <a:ext cx="1721946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THE GROUP</a:t>
            </a:r>
          </a:p>
        </p:txBody>
      </p:sp>
      <p:grpSp>
        <p:nvGrpSpPr>
          <p:cNvPr id="39" name="Grupo 38">
            <a:extLst>
              <a:ext uri="{FF2B5EF4-FFF2-40B4-BE49-F238E27FC236}">
                <a16:creationId xmlns:a16="http://schemas.microsoft.com/office/drawing/2014/main" id="{0CD42956-9A7E-4F48-8B14-F461B341ACD4}"/>
              </a:ext>
            </a:extLst>
          </p:cNvPr>
          <p:cNvGrpSpPr/>
          <p:nvPr/>
        </p:nvGrpSpPr>
        <p:grpSpPr>
          <a:xfrm>
            <a:off x="428134" y="931072"/>
            <a:ext cx="6886445" cy="2065880"/>
            <a:chOff x="5496477" y="3933056"/>
            <a:chExt cx="5530445" cy="1559273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FF1A5E0A-0D0B-404A-8C15-931FC8D001A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61110" b="13427"/>
            <a:stretch/>
          </p:blipFill>
          <p:spPr>
            <a:xfrm>
              <a:off x="5519936" y="3933056"/>
              <a:ext cx="5464002" cy="1080119"/>
            </a:xfrm>
            <a:prstGeom prst="rect">
              <a:avLst/>
            </a:prstGeom>
          </p:spPr>
        </p:pic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A2F652C4-3281-3A41-AA40-330A32737751}"/>
                </a:ext>
              </a:extLst>
            </p:cNvPr>
            <p:cNvSpPr txBox="1"/>
            <p:nvPr/>
          </p:nvSpPr>
          <p:spPr>
            <a:xfrm>
              <a:off x="6312024" y="5038794"/>
              <a:ext cx="876802" cy="327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Staff </a:t>
              </a:r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Scientist</a:t>
              </a:r>
              <a:endParaRPr lang="es-ES" sz="10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Raul</a:t>
              </a: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Torres</a:t>
              </a: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93BE11E3-DB1E-704E-8E41-6EDEC1827DC4}"/>
                </a:ext>
              </a:extLst>
            </p:cNvPr>
            <p:cNvSpPr txBox="1"/>
            <p:nvPr/>
          </p:nvSpPr>
          <p:spPr>
            <a:xfrm>
              <a:off x="7313514" y="5038794"/>
              <a:ext cx="1331452" cy="4535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PhD </a:t>
              </a:r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Students</a:t>
              </a:r>
              <a:endParaRPr lang="es-ES" sz="10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Marta </a:t>
              </a:r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martinez-Lage</a:t>
              </a:r>
              <a:endParaRPr lang="es-ES" sz="10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Pilar Puig-Serra</a:t>
              </a: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E1D832BB-4CC2-5B4C-9A50-10EEA38F7B54}"/>
                </a:ext>
              </a:extLst>
            </p:cNvPr>
            <p:cNvSpPr txBox="1"/>
            <p:nvPr/>
          </p:nvSpPr>
          <p:spPr>
            <a:xfrm>
              <a:off x="8693312" y="5038794"/>
              <a:ext cx="10294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Graduate</a:t>
              </a: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Student</a:t>
              </a:r>
              <a:endParaRPr lang="es-ES" sz="10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M Cruz Casado</a:t>
              </a:r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753E210D-7141-2C42-B9BA-1C7C37C7E706}"/>
                </a:ext>
              </a:extLst>
            </p:cNvPr>
            <p:cNvSpPr txBox="1"/>
            <p:nvPr/>
          </p:nvSpPr>
          <p:spPr>
            <a:xfrm>
              <a:off x="9880751" y="5038794"/>
              <a:ext cx="1146171" cy="4535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0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Technicians</a:t>
              </a:r>
              <a:endParaRPr lang="es-ES" sz="10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M Carmen Martín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ES" sz="10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Francisco J Moya</a:t>
              </a:r>
            </a:p>
          </p:txBody>
        </p:sp>
        <p:grpSp>
          <p:nvGrpSpPr>
            <p:cNvPr id="35" name="Agrupar 44">
              <a:extLst>
                <a:ext uri="{FF2B5EF4-FFF2-40B4-BE49-F238E27FC236}">
                  <a16:creationId xmlns:a16="http://schemas.microsoft.com/office/drawing/2014/main" id="{73F8DD0B-8B49-7443-A337-E005D8D27F9C}"/>
                </a:ext>
              </a:extLst>
            </p:cNvPr>
            <p:cNvGrpSpPr/>
            <p:nvPr/>
          </p:nvGrpSpPr>
          <p:grpSpPr>
            <a:xfrm>
              <a:off x="5496477" y="4162659"/>
              <a:ext cx="1113328" cy="678751"/>
              <a:chOff x="5347011" y="1685997"/>
              <a:chExt cx="1697562" cy="678751"/>
            </a:xfrm>
          </p:grpSpPr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60C4EB1E-CA1F-8345-B9E5-2DC7611241C1}"/>
                  </a:ext>
                </a:extLst>
              </p:cNvPr>
              <p:cNvSpPr/>
              <p:nvPr/>
            </p:nvSpPr>
            <p:spPr>
              <a:xfrm>
                <a:off x="5455775" y="1685997"/>
                <a:ext cx="1588798" cy="511496"/>
              </a:xfrm>
              <a:prstGeom prst="rect">
                <a:avLst/>
              </a:prstGeom>
              <a:solidFill>
                <a:srgbClr val="F4C44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>
                  <a:latin typeface="DIN Alternate" panose="020B0500000000000000" pitchFamily="34" charset="77"/>
                </a:endParaRPr>
              </a:p>
            </p:txBody>
          </p:sp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9541D680-727A-464D-A295-1EF094BF73B8}"/>
                  </a:ext>
                </a:extLst>
              </p:cNvPr>
              <p:cNvSpPr txBox="1"/>
              <p:nvPr/>
            </p:nvSpPr>
            <p:spPr>
              <a:xfrm>
                <a:off x="5347011" y="1760035"/>
                <a:ext cx="1572906" cy="6047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Molecular Cytogenetics Unit</a:t>
                </a:r>
              </a:p>
            </p:txBody>
          </p:sp>
        </p:grpSp>
      </p:grp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B87727F8-D15E-004E-8718-D1011FA63E16}"/>
              </a:ext>
            </a:extLst>
          </p:cNvPr>
          <p:cNvCxnSpPr>
            <a:cxnSpLocks/>
          </p:cNvCxnSpPr>
          <p:nvPr/>
        </p:nvCxnSpPr>
        <p:spPr>
          <a:xfrm>
            <a:off x="428135" y="3284984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uadroTexto 27">
            <a:extLst>
              <a:ext uri="{FF2B5EF4-FFF2-40B4-BE49-F238E27FC236}">
                <a16:creationId xmlns:a16="http://schemas.microsoft.com/office/drawing/2014/main" id="{2FC36A58-7CE8-724C-9B7F-532AD6B40585}"/>
              </a:ext>
            </a:extLst>
          </p:cNvPr>
          <p:cNvSpPr txBox="1"/>
          <p:nvPr/>
        </p:nvSpPr>
        <p:spPr>
          <a:xfrm>
            <a:off x="375629" y="3356319"/>
            <a:ext cx="22894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RESEARCH HIGHLIGHTS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B1CDDCA-8897-AC4B-BB94-530CBE3D0487}"/>
              </a:ext>
            </a:extLst>
          </p:cNvPr>
          <p:cNvSpPr txBox="1"/>
          <p:nvPr/>
        </p:nvSpPr>
        <p:spPr>
          <a:xfrm>
            <a:off x="375629" y="3717032"/>
            <a:ext cx="419352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Understanding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cancer-related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chromosome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aberrations</a:t>
            </a:r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Modelling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cancer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using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CRISPR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technology</a:t>
            </a:r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Cancer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therapy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by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targeting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chromosome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reagangements</a:t>
            </a:r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Technological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and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translational</a:t>
            </a:r>
            <a:r>
              <a:rPr lang="es-ES" sz="1200" dirty="0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 </a:t>
            </a:r>
            <a:r>
              <a:rPr lang="es-ES" sz="1200" dirty="0" err="1">
                <a:solidFill>
                  <a:srgbClr val="4B4A4A"/>
                </a:solidFill>
                <a:latin typeface="DIN Alternate" panose="020B0500000000000000" pitchFamily="34" charset="77"/>
                <a:ea typeface="Bodoni Ornaments" pitchFamily="2" charset="0"/>
                <a:cs typeface="Baghdad" pitchFamily="2" charset="-78"/>
              </a:rPr>
              <a:t>activities</a:t>
            </a:r>
            <a:endParaRPr lang="es-ES" sz="1200" dirty="0">
              <a:solidFill>
                <a:srgbClr val="4B4A4A"/>
              </a:solidFill>
              <a:latin typeface="DIN Alternate" panose="020B0500000000000000" pitchFamily="34" charset="77"/>
              <a:ea typeface="Bodoni Ornaments" pitchFamily="2" charset="0"/>
              <a:cs typeface="Baghdad" pitchFamily="2" charset="-78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B1167C69-9216-3040-AE1D-119EC8C91E21}"/>
              </a:ext>
            </a:extLst>
          </p:cNvPr>
          <p:cNvGrpSpPr/>
          <p:nvPr/>
        </p:nvGrpSpPr>
        <p:grpSpPr>
          <a:xfrm>
            <a:off x="6971661" y="3356319"/>
            <a:ext cx="4092891" cy="1863004"/>
            <a:chOff x="6971661" y="3356319"/>
            <a:chExt cx="4092891" cy="1863004"/>
          </a:xfrm>
        </p:grpSpPr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FEEFFCA5-B022-AF4A-914A-EBF10646CA8D}"/>
                </a:ext>
              </a:extLst>
            </p:cNvPr>
            <p:cNvSpPr txBox="1"/>
            <p:nvPr/>
          </p:nvSpPr>
          <p:spPr>
            <a:xfrm>
              <a:off x="6971661" y="3356319"/>
              <a:ext cx="14902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solidFill>
                    <a:srgbClr val="4B4A4A"/>
                  </a:solidFill>
                  <a:latin typeface="DIN Alternate" panose="020B0500000000000000" pitchFamily="34" charset="77"/>
                  <a:ea typeface="Bodoni Ornaments" pitchFamily="2" charset="0"/>
                  <a:cs typeface="Baghdad" pitchFamily="2" charset="-78"/>
                </a:rPr>
                <a:t>PUBLICATIONS</a:t>
              </a:r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FC7CCAC8-B2C8-7A44-966E-AFFD941D4660}"/>
                </a:ext>
              </a:extLst>
            </p:cNvPr>
            <p:cNvSpPr txBox="1"/>
            <p:nvPr/>
          </p:nvSpPr>
          <p:spPr>
            <a:xfrm>
              <a:off x="9508146" y="3356319"/>
              <a:ext cx="101502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solidFill>
                    <a:srgbClr val="4B4A4A"/>
                  </a:solidFill>
                  <a:latin typeface="DIN Alternate" panose="020B0500000000000000" pitchFamily="34" charset="77"/>
                  <a:ea typeface="Bodoni Ornaments" pitchFamily="2" charset="0"/>
                  <a:cs typeface="Baghdad" pitchFamily="2" charset="-78"/>
                </a:rPr>
                <a:t>FUNDING</a:t>
              </a:r>
            </a:p>
          </p:txBody>
        </p:sp>
        <p:sp>
          <p:nvSpPr>
            <p:cNvPr id="32" name="Elipse 31">
              <a:extLst>
                <a:ext uri="{FF2B5EF4-FFF2-40B4-BE49-F238E27FC236}">
                  <a16:creationId xmlns:a16="http://schemas.microsoft.com/office/drawing/2014/main" id="{C1F05D8D-4716-854D-B358-66F7E9DBFB46}"/>
                </a:ext>
              </a:extLst>
            </p:cNvPr>
            <p:cNvSpPr/>
            <p:nvPr/>
          </p:nvSpPr>
          <p:spPr>
            <a:xfrm>
              <a:off x="7314580" y="3917867"/>
              <a:ext cx="857562" cy="865417"/>
            </a:xfrm>
            <a:prstGeom prst="ellipse">
              <a:avLst/>
            </a:prstGeom>
            <a:solidFill>
              <a:srgbClr val="9C8D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>
                  <a:latin typeface="DIN Alternate" panose="020B0500000000000000" pitchFamily="34" charset="77"/>
                </a:rPr>
                <a:t>25</a:t>
              </a:r>
            </a:p>
          </p:txBody>
        </p:sp>
        <p:sp>
          <p:nvSpPr>
            <p:cNvPr id="41" name="Elipse 40">
              <a:extLst>
                <a:ext uri="{FF2B5EF4-FFF2-40B4-BE49-F238E27FC236}">
                  <a16:creationId xmlns:a16="http://schemas.microsoft.com/office/drawing/2014/main" id="{AAF59784-8FAB-1A44-BE12-7F4BD186D89A}"/>
                </a:ext>
              </a:extLst>
            </p:cNvPr>
            <p:cNvSpPr/>
            <p:nvPr/>
          </p:nvSpPr>
          <p:spPr>
            <a:xfrm>
              <a:off x="9643970" y="3902415"/>
              <a:ext cx="879198" cy="880870"/>
            </a:xfrm>
            <a:prstGeom prst="ellipse">
              <a:avLst/>
            </a:prstGeom>
            <a:solidFill>
              <a:srgbClr val="9C8D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err="1"/>
                <a:t>Over</a:t>
              </a:r>
              <a:r>
                <a:rPr lang="es-ES" sz="1200" dirty="0"/>
                <a:t> 1mill€</a:t>
              </a:r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B980E41B-CB16-494F-B58E-4DB524368FC7}"/>
                </a:ext>
              </a:extLst>
            </p:cNvPr>
            <p:cNvSpPr txBox="1"/>
            <p:nvPr/>
          </p:nvSpPr>
          <p:spPr>
            <a:xfrm>
              <a:off x="7164030" y="4880769"/>
              <a:ext cx="149111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Publications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in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last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5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years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:</a:t>
              </a:r>
            </a:p>
            <a:p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14 in 1st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Decil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, 7 in 1st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Quartile</a:t>
              </a:r>
              <a:endParaRPr lang="es-ES" sz="8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</p:txBody>
        </p:sp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02D23CF0-A06B-8D47-8B25-55DA75D067E1}"/>
                </a:ext>
              </a:extLst>
            </p:cNvPr>
            <p:cNvSpPr txBox="1"/>
            <p:nvPr/>
          </p:nvSpPr>
          <p:spPr>
            <a:xfrm>
              <a:off x="9643970" y="4880769"/>
              <a:ext cx="142058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Last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5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years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:</a:t>
              </a:r>
            </a:p>
            <a:p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Public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calls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&amp;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private</a:t>
              </a:r>
              <a:r>
                <a:rPr lang="es-ES" sz="8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8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funding</a:t>
              </a:r>
              <a:endParaRPr lang="es-ES" sz="8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AF59A7F1-2487-C349-B311-BC2CA911D52F}"/>
              </a:ext>
            </a:extLst>
          </p:cNvPr>
          <p:cNvGrpSpPr/>
          <p:nvPr/>
        </p:nvGrpSpPr>
        <p:grpSpPr>
          <a:xfrm>
            <a:off x="4389950" y="3657446"/>
            <a:ext cx="1824027" cy="820486"/>
            <a:chOff x="3466981" y="3693528"/>
            <a:chExt cx="1824027" cy="820486"/>
          </a:xfrm>
        </p:grpSpPr>
        <p:pic>
          <p:nvPicPr>
            <p:cNvPr id="2" name="Imagen 1">
              <a:extLst>
                <a:ext uri="{FF2B5EF4-FFF2-40B4-BE49-F238E27FC236}">
                  <a16:creationId xmlns:a16="http://schemas.microsoft.com/office/drawing/2014/main" id="{55B0AD36-D4CA-144C-BDBD-E8016F7EA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66981" y="3743731"/>
              <a:ext cx="865286" cy="7400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EA396F13-16D2-7D4D-9AE0-15D4BD9B5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47101" y="3693528"/>
              <a:ext cx="743907" cy="820486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45" name="Imagen 44">
            <a:extLst>
              <a:ext uri="{FF2B5EF4-FFF2-40B4-BE49-F238E27FC236}">
                <a16:creationId xmlns:a16="http://schemas.microsoft.com/office/drawing/2014/main" id="{C1C31CD1-21E1-5340-A449-D4B692EE41E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2946" t="73986" r="38988" b="4557"/>
          <a:stretch/>
        </p:blipFill>
        <p:spPr>
          <a:xfrm>
            <a:off x="3929880" y="4521378"/>
            <a:ext cx="1380430" cy="777201"/>
          </a:xfrm>
          <a:prstGeom prst="rect">
            <a:avLst/>
          </a:prstGeom>
        </p:spPr>
      </p:pic>
      <p:pic>
        <p:nvPicPr>
          <p:cNvPr id="46" name="Imagen 45">
            <a:extLst>
              <a:ext uri="{FF2B5EF4-FFF2-40B4-BE49-F238E27FC236}">
                <a16:creationId xmlns:a16="http://schemas.microsoft.com/office/drawing/2014/main" id="{C2594A32-81C0-5943-97C7-7E1ED55AC3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9925" y="5413137"/>
            <a:ext cx="1804107" cy="1014810"/>
          </a:xfrm>
          <a:prstGeom prst="rect">
            <a:avLst/>
          </a:prstGeom>
        </p:spPr>
      </p:pic>
      <p:pic>
        <p:nvPicPr>
          <p:cNvPr id="47" name="Picture 2" descr="esultado de imagen de cnio">
            <a:extLst>
              <a:ext uri="{FF2B5EF4-FFF2-40B4-BE49-F238E27FC236}">
                <a16:creationId xmlns:a16="http://schemas.microsoft.com/office/drawing/2014/main" id="{F00DDE6B-2A2D-A244-8E9C-7AA8FAE04C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E11EA20-7012-434C-AC55-91EF395756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08623" y="589755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61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21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2"/>
          <p:cNvPicPr>
            <a:picLocks noChangeAspect="1"/>
          </p:cNvPicPr>
          <p:nvPr/>
        </p:nvPicPr>
        <p:blipFill rotWithShape="1">
          <a:blip r:embed="rId5"/>
          <a:srcRect b="14950"/>
          <a:stretch/>
        </p:blipFill>
        <p:spPr>
          <a:xfrm>
            <a:off x="1384423" y="6429477"/>
            <a:ext cx="949611" cy="273212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7442" y="6448551"/>
            <a:ext cx="439297" cy="247681"/>
          </a:xfrm>
          <a:prstGeom prst="rect">
            <a:avLst/>
          </a:prstGeom>
        </p:spPr>
      </p:pic>
      <p:pic>
        <p:nvPicPr>
          <p:cNvPr id="14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6083" y="6525344"/>
            <a:ext cx="984629" cy="161216"/>
          </a:xfrm>
          <a:prstGeom prst="rect">
            <a:avLst/>
          </a:prstGeom>
        </p:spPr>
      </p:pic>
      <p:grpSp>
        <p:nvGrpSpPr>
          <p:cNvPr id="16" name="Agrupar 15"/>
          <p:cNvGrpSpPr/>
          <p:nvPr/>
        </p:nvGrpSpPr>
        <p:grpSpPr>
          <a:xfrm>
            <a:off x="424422" y="1214142"/>
            <a:ext cx="5535551" cy="1223400"/>
            <a:chOff x="2278581" y="1067323"/>
            <a:chExt cx="5535551" cy="1223400"/>
          </a:xfrm>
        </p:grpSpPr>
        <p:sp>
          <p:nvSpPr>
            <p:cNvPr id="17" name="Rectángulo 4"/>
            <p:cNvSpPr/>
            <p:nvPr/>
          </p:nvSpPr>
          <p:spPr>
            <a:xfrm>
              <a:off x="2375742" y="1067323"/>
              <a:ext cx="824265" cy="3077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CANCER</a:t>
              </a:r>
            </a:p>
          </p:txBody>
        </p:sp>
        <p:sp>
          <p:nvSpPr>
            <p:cNvPr id="18" name="Rectangle 10"/>
            <p:cNvSpPr/>
            <p:nvPr/>
          </p:nvSpPr>
          <p:spPr>
            <a:xfrm>
              <a:off x="2278581" y="1336616"/>
              <a:ext cx="553555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DIN Alternate" panose="020B0500000000000000" pitchFamily="34" charset="77"/>
                </a:rPr>
                <a:t>	</a:t>
              </a:r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- The second leading cause of death</a:t>
              </a:r>
            </a:p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- &gt; 10 mill mortalities/year</a:t>
              </a:r>
            </a:p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- Cancer is a </a:t>
              </a:r>
              <a:r>
                <a:rPr lang="en-GB" sz="1400" dirty="0">
                  <a:solidFill>
                    <a:srgbClr val="FF0000"/>
                  </a:solidFill>
                  <a:latin typeface="DIN Alternate" panose="020B0500000000000000" pitchFamily="34" charset="77"/>
                </a:rPr>
                <a:t>GENETIC disease</a:t>
              </a:r>
            </a:p>
            <a:p>
              <a:r>
                <a:rPr lang="en-GB" sz="1400" dirty="0">
                  <a:latin typeface="DIN Alternate" panose="020B0500000000000000" pitchFamily="34" charset="77"/>
                </a:rPr>
                <a:t> </a:t>
              </a:r>
            </a:p>
          </p:txBody>
        </p:sp>
      </p:grpSp>
      <p:pic>
        <p:nvPicPr>
          <p:cNvPr id="23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94687" y="6477909"/>
            <a:ext cx="907077" cy="224780"/>
          </a:xfrm>
          <a:prstGeom prst="rect">
            <a:avLst/>
          </a:prstGeom>
        </p:spPr>
      </p:pic>
      <p:grpSp>
        <p:nvGrpSpPr>
          <p:cNvPr id="4" name="Agrupar 3"/>
          <p:cNvGrpSpPr/>
          <p:nvPr/>
        </p:nvGrpSpPr>
        <p:grpSpPr>
          <a:xfrm>
            <a:off x="3935760" y="3638650"/>
            <a:ext cx="5116897" cy="1407080"/>
            <a:chOff x="4280267" y="3341702"/>
            <a:chExt cx="5116897" cy="1407080"/>
          </a:xfrm>
        </p:grpSpPr>
        <p:sp>
          <p:nvSpPr>
            <p:cNvPr id="22" name="Rectangle 36"/>
            <p:cNvSpPr/>
            <p:nvPr/>
          </p:nvSpPr>
          <p:spPr>
            <a:xfrm>
              <a:off x="4280267" y="3341702"/>
              <a:ext cx="4572000" cy="73866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>
                <a:buFont typeface="Arial" charset="0"/>
                <a:buChar char="•"/>
              </a:pPr>
              <a:r>
                <a:rPr lang="en-US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Oncogenic properties</a:t>
              </a:r>
            </a:p>
            <a:p>
              <a:pPr marL="285750" indent="-285750">
                <a:buFont typeface="Arial" charset="0"/>
                <a:buChar char="•"/>
              </a:pPr>
              <a:endParaRPr lang="en-US" sz="14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285750" indent="-285750">
                <a:buFont typeface="Arial" charset="0"/>
                <a:buChar char="•"/>
              </a:pPr>
              <a:r>
                <a:rPr lang="en-US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Often act as driver mutations</a:t>
              </a:r>
            </a:p>
          </p:txBody>
        </p:sp>
        <p:sp>
          <p:nvSpPr>
            <p:cNvPr id="21" name="Rectangle 39"/>
            <p:cNvSpPr/>
            <p:nvPr/>
          </p:nvSpPr>
          <p:spPr>
            <a:xfrm>
              <a:off x="4287556" y="4225562"/>
              <a:ext cx="51096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charset="0"/>
                <a:buChar char="•"/>
              </a:pPr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390 recurrent fusion genes </a:t>
              </a:r>
            </a:p>
            <a:p>
              <a:pPr marL="285750" indent="-285750">
                <a:buFont typeface="Arial" charset="0"/>
                <a:buChar char="•"/>
              </a:pPr>
              <a:endParaRPr lang="en-GB" sz="14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</p:txBody>
        </p:sp>
      </p:grpSp>
      <p:sp>
        <p:nvSpPr>
          <p:cNvPr id="24" name="Rectángulo 23"/>
          <p:cNvSpPr/>
          <p:nvPr/>
        </p:nvSpPr>
        <p:spPr>
          <a:xfrm>
            <a:off x="4713981" y="5731602"/>
            <a:ext cx="45365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Excellent </a:t>
            </a:r>
            <a:r>
              <a:rPr lang="en-GB" sz="1400" u="sng" dirty="0">
                <a:solidFill>
                  <a:srgbClr val="4B4A4A"/>
                </a:solidFill>
                <a:latin typeface="DIN Alternate" panose="020B0500000000000000" pitchFamily="34" charset="77"/>
              </a:rPr>
              <a:t>tumour-specific targets </a:t>
            </a:r>
            <a:r>
              <a:rPr lang="en-GB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for therapy</a:t>
            </a:r>
          </a:p>
        </p:txBody>
      </p:sp>
      <p:grpSp>
        <p:nvGrpSpPr>
          <p:cNvPr id="25" name="Agrupar 24"/>
          <p:cNvGrpSpPr/>
          <p:nvPr/>
        </p:nvGrpSpPr>
        <p:grpSpPr>
          <a:xfrm>
            <a:off x="503978" y="2492896"/>
            <a:ext cx="5808046" cy="2860575"/>
            <a:chOff x="436741" y="2392376"/>
            <a:chExt cx="5808046" cy="2860575"/>
          </a:xfrm>
        </p:grpSpPr>
        <p:grpSp>
          <p:nvGrpSpPr>
            <p:cNvPr id="26" name="Agrupar 25"/>
            <p:cNvGrpSpPr/>
            <p:nvPr/>
          </p:nvGrpSpPr>
          <p:grpSpPr>
            <a:xfrm>
              <a:off x="436741" y="2392376"/>
              <a:ext cx="4583910" cy="2860575"/>
              <a:chOff x="436741" y="2033556"/>
              <a:chExt cx="4583910" cy="2860575"/>
            </a:xfrm>
          </p:grpSpPr>
          <p:grpSp>
            <p:nvGrpSpPr>
              <p:cNvPr id="28" name="Agrupar 27"/>
              <p:cNvGrpSpPr/>
              <p:nvPr/>
            </p:nvGrpSpPr>
            <p:grpSpPr>
              <a:xfrm>
                <a:off x="548645" y="2332128"/>
                <a:ext cx="4472006" cy="2562003"/>
                <a:chOff x="548645" y="2332128"/>
                <a:chExt cx="4472006" cy="2562003"/>
              </a:xfrm>
            </p:grpSpPr>
            <p:grpSp>
              <p:nvGrpSpPr>
                <p:cNvPr id="30" name="Group 6"/>
                <p:cNvGrpSpPr/>
                <p:nvPr/>
              </p:nvGrpSpPr>
              <p:grpSpPr>
                <a:xfrm>
                  <a:off x="626993" y="2871570"/>
                  <a:ext cx="3145262" cy="2022561"/>
                  <a:chOff x="5549247" y="2382328"/>
                  <a:chExt cx="3145262" cy="2022561"/>
                </a:xfrm>
              </p:grpSpPr>
              <p:sp>
                <p:nvSpPr>
                  <p:cNvPr id="32" name="Rectangle 31"/>
                  <p:cNvSpPr/>
                  <p:nvPr/>
                </p:nvSpPr>
                <p:spPr>
                  <a:xfrm>
                    <a:off x="5549247" y="2382328"/>
                    <a:ext cx="3145262" cy="2022561"/>
                  </a:xfrm>
                  <a:prstGeom prst="rect">
                    <a:avLst/>
                  </a:prstGeom>
                  <a:noFill/>
                  <a:ln>
                    <a:solidFill>
                      <a:schemeClr val="bg1">
                        <a:lumMod val="85000"/>
                      </a:schemeClr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>
                      <a:latin typeface="Times" pitchFamily="2" charset="0"/>
                    </a:endParaRPr>
                  </a:p>
                </p:txBody>
              </p:sp>
              <p:pic>
                <p:nvPicPr>
                  <p:cNvPr id="33" name="Picture 32"/>
                  <p:cNvPicPr>
                    <a:picLocks noChangeAspect="1"/>
                  </p:cNvPicPr>
                  <p:nvPr/>
                </p:nvPicPr>
                <p:blipFill>
                  <a:blip r:embed="rId9"/>
                  <a:stretch>
                    <a:fillRect/>
                  </a:stretch>
                </p:blipFill>
                <p:spPr>
                  <a:xfrm>
                    <a:off x="5660814" y="2785165"/>
                    <a:ext cx="2953627" cy="1552463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31" name="Rectangle 4"/>
                <p:cNvSpPr/>
                <p:nvPr/>
              </p:nvSpPr>
              <p:spPr>
                <a:xfrm>
                  <a:off x="548645" y="2332128"/>
                  <a:ext cx="4472006" cy="73866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400" dirty="0">
                      <a:solidFill>
                        <a:srgbClr val="4B4A4A"/>
                      </a:solidFill>
                      <a:latin typeface="DIN Alternate" panose="020B0500000000000000" pitchFamily="34" charset="77"/>
                    </a:rPr>
                    <a:t>Hybrid genes form by two parts of different genes</a:t>
                  </a:r>
                </a:p>
                <a:p>
                  <a:r>
                    <a:rPr lang="en-GB" sz="1400" dirty="0">
                      <a:solidFill>
                        <a:srgbClr val="4B4A4A"/>
                      </a:solidFill>
                      <a:latin typeface="DIN Alternate" panose="020B0500000000000000" pitchFamily="34" charset="77"/>
                    </a:rPr>
                    <a:t>Generated by chromosomal rearrangements</a:t>
                  </a:r>
                </a:p>
                <a:p>
                  <a:endParaRPr lang="en-GB" sz="1400" dirty="0">
                    <a:solidFill>
                      <a:srgbClr val="4B4A4A"/>
                    </a:solidFill>
                    <a:latin typeface="DIN Alternate" panose="020B0500000000000000" pitchFamily="34" charset="77"/>
                  </a:endParaRPr>
                </a:p>
              </p:txBody>
            </p:sp>
          </p:grpSp>
          <p:sp>
            <p:nvSpPr>
              <p:cNvPr id="29" name="Rectángulo 28"/>
              <p:cNvSpPr/>
              <p:nvPr/>
            </p:nvSpPr>
            <p:spPr>
              <a:xfrm>
                <a:off x="436741" y="2033556"/>
                <a:ext cx="1957587" cy="30777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GB" sz="1400" dirty="0">
                    <a:solidFill>
                      <a:srgbClr val="0092A7"/>
                    </a:solidFill>
                    <a:latin typeface="DIN Alternate" panose="020B0500000000000000" pitchFamily="34" charset="77"/>
                  </a:rPr>
                  <a:t>FUSION GENES (FUGE) </a:t>
                </a:r>
              </a:p>
            </p:txBody>
          </p:sp>
        </p:grpSp>
        <p:sp>
          <p:nvSpPr>
            <p:cNvPr id="27" name="Rectángulo 26"/>
            <p:cNvSpPr/>
            <p:nvPr/>
          </p:nvSpPr>
          <p:spPr>
            <a:xfrm>
              <a:off x="1480489" y="2432629"/>
              <a:ext cx="476429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rgbClr val="FF0000"/>
                  </a:solidFill>
                  <a:latin typeface="DIN Alternate" panose="020B0500000000000000" pitchFamily="34" charset="77"/>
                </a:rPr>
                <a:t>	- </a:t>
              </a:r>
              <a:r>
                <a:rPr lang="en-GB" sz="1200" u="sng" dirty="0">
                  <a:solidFill>
                    <a:srgbClr val="FF0000"/>
                  </a:solidFill>
                  <a:latin typeface="DIN Alternate" panose="020B0500000000000000" pitchFamily="34" charset="77"/>
                </a:rPr>
                <a:t>Up to 20% of cancers</a:t>
              </a:r>
            </a:p>
          </p:txBody>
        </p:sp>
      </p:grp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69BE9C85-2096-3544-A506-BB0AFFA5D6BE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uadroTexto 34">
            <a:extLst>
              <a:ext uri="{FF2B5EF4-FFF2-40B4-BE49-F238E27FC236}">
                <a16:creationId xmlns:a16="http://schemas.microsoft.com/office/drawing/2014/main" id="{18061BEC-14EE-5741-8222-B00DC7E4BD54}"/>
              </a:ext>
            </a:extLst>
          </p:cNvPr>
          <p:cNvSpPr txBox="1"/>
          <p:nvPr/>
        </p:nvSpPr>
        <p:spPr>
          <a:xfrm>
            <a:off x="366083" y="375047"/>
            <a:ext cx="9437455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Need for novel treatments targeting FUSION GENES &amp; AMPLIFICATIONS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sp>
        <p:nvSpPr>
          <p:cNvPr id="40" name="Rectangle 36">
            <a:extLst>
              <a:ext uri="{FF2B5EF4-FFF2-40B4-BE49-F238E27FC236}">
                <a16:creationId xmlns:a16="http://schemas.microsoft.com/office/drawing/2014/main" id="{05AC736B-68DB-7548-B749-677D7DD5AF47}"/>
              </a:ext>
            </a:extLst>
          </p:cNvPr>
          <p:cNvSpPr/>
          <p:nvPr/>
        </p:nvSpPr>
        <p:spPr>
          <a:xfrm>
            <a:off x="9138592" y="363865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Often act as driver mutations</a:t>
            </a:r>
          </a:p>
          <a:p>
            <a:pPr marL="285750" indent="-285750">
              <a:buFont typeface="Arial" charset="0"/>
              <a:buChar char="•"/>
            </a:pPr>
            <a:endParaRPr lang="en-US" sz="1400" dirty="0">
              <a:solidFill>
                <a:srgbClr val="4B4A4A"/>
              </a:solidFill>
              <a:latin typeface="DIN Alternate" panose="020B0500000000000000" pitchFamily="34" charset="77"/>
            </a:endParaRPr>
          </a:p>
          <a:p>
            <a:pPr marL="285750" indent="-285750">
              <a:buFont typeface="Arial" charset="0"/>
              <a:buChar char="•"/>
            </a:pPr>
            <a:r>
              <a:rPr lang="es-ES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64 </a:t>
            </a:r>
            <a:r>
              <a:rPr lang="es-ES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known</a:t>
            </a:r>
            <a:r>
              <a:rPr lang="es-ES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driver oncogenes </a:t>
            </a:r>
          </a:p>
          <a:p>
            <a:pPr marL="285750" indent="-285750">
              <a:buFont typeface="Arial" charset="0"/>
              <a:buChar char="•"/>
            </a:pPr>
            <a:endParaRPr lang="es-ES" sz="1400" dirty="0">
              <a:solidFill>
                <a:srgbClr val="4B4A4A"/>
              </a:solidFill>
              <a:latin typeface="DIN Alternate" panose="020B0500000000000000" pitchFamily="34" charset="77"/>
            </a:endParaRPr>
          </a:p>
          <a:p>
            <a:pPr marL="285750" indent="-285750">
              <a:buFont typeface="Arial" charset="0"/>
              <a:buChar char="•"/>
            </a:pPr>
            <a:r>
              <a:rPr lang="es-ES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587 </a:t>
            </a:r>
            <a:r>
              <a:rPr lang="es-ES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tumours</a:t>
            </a:r>
            <a:endParaRPr lang="es-ES" sz="1400" dirty="0">
              <a:solidFill>
                <a:srgbClr val="4B4A4A"/>
              </a:solidFill>
              <a:latin typeface="DIN Alternate" panose="020B0500000000000000" pitchFamily="34" charset="77"/>
            </a:endParaRPr>
          </a:p>
          <a:p>
            <a:pPr marL="285750" indent="-285750">
              <a:buFont typeface="Arial" charset="0"/>
              <a:buChar char="•"/>
            </a:pPr>
            <a:endParaRPr lang="en-US" sz="1400" dirty="0">
              <a:solidFill>
                <a:srgbClr val="4B4A4A"/>
              </a:solidFill>
              <a:latin typeface="DIN Alternate" panose="020B0500000000000000" pitchFamily="34" charset="77"/>
            </a:endParaRPr>
          </a:p>
        </p:txBody>
      </p:sp>
      <p:pic>
        <p:nvPicPr>
          <p:cNvPr id="41" name="Picture 2" descr="esultado de imagen de cnio">
            <a:extLst>
              <a:ext uri="{FF2B5EF4-FFF2-40B4-BE49-F238E27FC236}">
                <a16:creationId xmlns:a16="http://schemas.microsoft.com/office/drawing/2014/main" id="{FBB59905-6A43-5849-8C72-DA26C1DE16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6" name="Grupo 45">
            <a:extLst>
              <a:ext uri="{FF2B5EF4-FFF2-40B4-BE49-F238E27FC236}">
                <a16:creationId xmlns:a16="http://schemas.microsoft.com/office/drawing/2014/main" id="{73A03BF1-374A-BB41-9892-C23052313644}"/>
              </a:ext>
            </a:extLst>
          </p:cNvPr>
          <p:cNvGrpSpPr/>
          <p:nvPr/>
        </p:nvGrpSpPr>
        <p:grpSpPr>
          <a:xfrm>
            <a:off x="6960096" y="2420888"/>
            <a:ext cx="5256584" cy="2974454"/>
            <a:chOff x="6960096" y="2420888"/>
            <a:chExt cx="5256584" cy="2974454"/>
          </a:xfrm>
        </p:grpSpPr>
        <p:pic>
          <p:nvPicPr>
            <p:cNvPr id="2" name="Imagen 1">
              <a:extLst>
                <a:ext uri="{FF2B5EF4-FFF2-40B4-BE49-F238E27FC236}">
                  <a16:creationId xmlns:a16="http://schemas.microsoft.com/office/drawing/2014/main" id="{CFDA1782-4FE2-7A4B-B22D-80F2E97DD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171061" y="3356992"/>
              <a:ext cx="1854200" cy="2038350"/>
            </a:xfrm>
            <a:prstGeom prst="rect">
              <a:avLst/>
            </a:prstGeom>
            <a:ln w="0">
              <a:solidFill>
                <a:schemeClr val="bg1">
                  <a:lumMod val="85000"/>
                </a:schemeClr>
              </a:solidFill>
            </a:ln>
          </p:spPr>
        </p:pic>
        <p:grpSp>
          <p:nvGrpSpPr>
            <p:cNvPr id="45" name="Grupo 44">
              <a:extLst>
                <a:ext uri="{FF2B5EF4-FFF2-40B4-BE49-F238E27FC236}">
                  <a16:creationId xmlns:a16="http://schemas.microsoft.com/office/drawing/2014/main" id="{4E7A5AE6-825E-ED4B-BFD2-8F5857D299E4}"/>
                </a:ext>
              </a:extLst>
            </p:cNvPr>
            <p:cNvGrpSpPr/>
            <p:nvPr/>
          </p:nvGrpSpPr>
          <p:grpSpPr>
            <a:xfrm>
              <a:off x="6960096" y="2420888"/>
              <a:ext cx="5256584" cy="1123567"/>
              <a:chOff x="6960096" y="2420888"/>
              <a:chExt cx="5256584" cy="1123567"/>
            </a:xfrm>
          </p:grpSpPr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4B3DC57D-B32D-284E-A968-22AE407C8960}"/>
                  </a:ext>
                </a:extLst>
              </p:cNvPr>
              <p:cNvSpPr/>
              <p:nvPr/>
            </p:nvSpPr>
            <p:spPr>
              <a:xfrm>
                <a:off x="6960096" y="2552668"/>
                <a:ext cx="2942922" cy="30777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GB" sz="1400" dirty="0">
                    <a:solidFill>
                      <a:srgbClr val="0092A7"/>
                    </a:solidFill>
                    <a:latin typeface="DIN Alternate" panose="020B0500000000000000" pitchFamily="34" charset="77"/>
                  </a:rPr>
                  <a:t>ONCOGENE AMPLIFICATIONS (AMP) </a:t>
                </a:r>
              </a:p>
            </p:txBody>
          </p:sp>
          <p:sp>
            <p:nvSpPr>
              <p:cNvPr id="39" name="Rectángulo 38">
                <a:extLst>
                  <a:ext uri="{FF2B5EF4-FFF2-40B4-BE49-F238E27FC236}">
                    <a16:creationId xmlns:a16="http://schemas.microsoft.com/office/drawing/2014/main" id="{EED8C7A8-04F4-924B-82E8-8D89843EB792}"/>
                  </a:ext>
                </a:extLst>
              </p:cNvPr>
              <p:cNvSpPr/>
              <p:nvPr/>
            </p:nvSpPr>
            <p:spPr>
              <a:xfrm>
                <a:off x="9894520" y="2420888"/>
                <a:ext cx="232216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200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- </a:t>
                </a:r>
                <a:r>
                  <a:rPr lang="en-GB" sz="1200" u="sng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O</a:t>
                </a:r>
                <a:r>
                  <a:rPr lang="es-ES" sz="1200" u="sng" dirty="0" err="1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ne</a:t>
                </a:r>
                <a:r>
                  <a:rPr lang="es-ES" sz="1200" u="sng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 of </a:t>
                </a:r>
                <a:r>
                  <a:rPr lang="es-ES" sz="1200" u="sng" dirty="0" err="1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the</a:t>
                </a:r>
                <a:r>
                  <a:rPr lang="es-ES" sz="1200" u="sng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 </a:t>
                </a:r>
                <a:r>
                  <a:rPr lang="es-ES" sz="1200" u="sng" dirty="0" err="1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most</a:t>
                </a:r>
                <a:r>
                  <a:rPr lang="es-ES" sz="1200" u="sng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 </a:t>
                </a:r>
                <a:r>
                  <a:rPr lang="es-ES" sz="1200" u="sng" dirty="0" err="1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common</a:t>
                </a:r>
                <a:r>
                  <a:rPr lang="es-ES" sz="1200" u="sng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 molecular </a:t>
                </a:r>
                <a:r>
                  <a:rPr lang="es-ES" sz="1200" u="sng" dirty="0" err="1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alterations</a:t>
                </a:r>
                <a:r>
                  <a:rPr lang="es-ES" sz="1200" u="sng" dirty="0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 in </a:t>
                </a:r>
                <a:r>
                  <a:rPr lang="es-ES" sz="1200" u="sng" dirty="0" err="1">
                    <a:solidFill>
                      <a:srgbClr val="FF0000"/>
                    </a:solidFill>
                    <a:latin typeface="DIN Alternate" panose="020B0500000000000000" pitchFamily="34" charset="77"/>
                  </a:rPr>
                  <a:t>cancer</a:t>
                </a:r>
                <a:endParaRPr lang="en-GB" sz="1200" u="sng" dirty="0">
                  <a:solidFill>
                    <a:srgbClr val="FF0000"/>
                  </a:solidFill>
                  <a:latin typeface="DIN Alternate" panose="020B0500000000000000" pitchFamily="34" charset="77"/>
                </a:endParaRPr>
              </a:p>
            </p:txBody>
          </p:sp>
          <p:sp>
            <p:nvSpPr>
              <p:cNvPr id="42" name="Rectangle 4">
                <a:extLst>
                  <a:ext uri="{FF2B5EF4-FFF2-40B4-BE49-F238E27FC236}">
                    <a16:creationId xmlns:a16="http://schemas.microsoft.com/office/drawing/2014/main" id="{EF203957-4CFC-8848-8458-CE3FBF3D38D3}"/>
                  </a:ext>
                </a:extLst>
              </p:cNvPr>
              <p:cNvSpPr/>
              <p:nvPr/>
            </p:nvSpPr>
            <p:spPr>
              <a:xfrm>
                <a:off x="7311322" y="2805791"/>
                <a:ext cx="4472006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4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Overexpression of oncogenes</a:t>
                </a:r>
              </a:p>
              <a:p>
                <a:r>
                  <a:rPr lang="en-GB" sz="14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Generated by chromosomal rearrangements</a:t>
                </a:r>
              </a:p>
              <a:p>
                <a:endPara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endParaRPr>
              </a:p>
            </p:txBody>
          </p:sp>
        </p:grpSp>
      </p:grp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5B6F0D2-D6BA-6642-A8AF-6C72BB52D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93157" y="58719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3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901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4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Agrupar 74"/>
          <p:cNvGrpSpPr/>
          <p:nvPr/>
        </p:nvGrpSpPr>
        <p:grpSpPr>
          <a:xfrm>
            <a:off x="2183509" y="1623195"/>
            <a:ext cx="8850496" cy="781434"/>
            <a:chOff x="2278581" y="3246454"/>
            <a:chExt cx="8232971" cy="781434"/>
          </a:xfrm>
        </p:grpSpPr>
        <p:sp>
          <p:nvSpPr>
            <p:cNvPr id="76" name="Rectángulo 75"/>
            <p:cNvSpPr/>
            <p:nvPr/>
          </p:nvSpPr>
          <p:spPr>
            <a:xfrm>
              <a:off x="2351632" y="3246454"/>
              <a:ext cx="1532730" cy="3077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TREATMENT TYPES</a:t>
              </a:r>
            </a:p>
          </p:txBody>
        </p:sp>
        <p:sp>
          <p:nvSpPr>
            <p:cNvPr id="77" name="Rectángulo 76"/>
            <p:cNvSpPr/>
            <p:nvPr/>
          </p:nvSpPr>
          <p:spPr>
            <a:xfrm>
              <a:off x="2278581" y="3504668"/>
              <a:ext cx="823297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- Many </a:t>
              </a:r>
              <a:r>
                <a:rPr lang="en-GB" sz="1400" dirty="0" err="1">
                  <a:solidFill>
                    <a:srgbClr val="4B4A4A"/>
                  </a:solidFill>
                  <a:latin typeface="DIN Alternate" panose="020B0500000000000000" pitchFamily="34" charset="77"/>
                </a:rPr>
                <a:t>FuGe</a:t>
              </a:r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 or AMP-cancers are treated with standard approaches (Leukaemia, Sarcomas…)</a:t>
              </a:r>
            </a:p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- Many of others have limited or no treatment (</a:t>
              </a:r>
              <a:r>
                <a:rPr lang="en-GB" sz="1400" u="sng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Neuroblastoma</a:t>
              </a:r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, Glioblastoma, Prostate, Colon…)</a:t>
              </a:r>
            </a:p>
          </p:txBody>
        </p:sp>
      </p:grpSp>
      <p:grpSp>
        <p:nvGrpSpPr>
          <p:cNvPr id="78" name="Agrupar 77"/>
          <p:cNvGrpSpPr/>
          <p:nvPr/>
        </p:nvGrpSpPr>
        <p:grpSpPr>
          <a:xfrm>
            <a:off x="2183509" y="2974760"/>
            <a:ext cx="8160963" cy="1008151"/>
            <a:chOff x="2278581" y="4029194"/>
            <a:chExt cx="8160963" cy="1008151"/>
          </a:xfrm>
        </p:grpSpPr>
        <p:sp>
          <p:nvSpPr>
            <p:cNvPr id="79" name="Rectángulo 78"/>
            <p:cNvSpPr/>
            <p:nvPr/>
          </p:nvSpPr>
          <p:spPr>
            <a:xfrm>
              <a:off x="2351632" y="4029194"/>
              <a:ext cx="2132379" cy="3077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TREATMENT LIMITATIONS</a:t>
              </a:r>
            </a:p>
          </p:txBody>
        </p:sp>
        <p:sp>
          <p:nvSpPr>
            <p:cNvPr id="80" name="Rectángulo 79"/>
            <p:cNvSpPr/>
            <p:nvPr/>
          </p:nvSpPr>
          <p:spPr>
            <a:xfrm>
              <a:off x="2278581" y="4298681"/>
              <a:ext cx="816096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- Toxicity: 	severe side effects</a:t>
              </a:r>
            </a:p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- Efficacy: 	High level of mortality (40% colorectal cancer,  40% leukaemia, …)</a:t>
              </a:r>
            </a:p>
            <a:p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		60-80% of death after recurrence/metastasis 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0746554A-6F83-9D43-8252-976248B3526F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E5379A5-F8E1-3946-AE9D-3D7703C08031}"/>
              </a:ext>
            </a:extLst>
          </p:cNvPr>
          <p:cNvSpPr txBox="1"/>
          <p:nvPr/>
        </p:nvSpPr>
        <p:spPr>
          <a:xfrm>
            <a:off x="366083" y="375047"/>
            <a:ext cx="6464270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Need for novel treatments targeting </a:t>
            </a:r>
            <a:r>
              <a:rPr lang="en-GB" sz="2400" b="1" dirty="0" err="1">
                <a:solidFill>
                  <a:schemeClr val="bg1"/>
                </a:solidFill>
                <a:latin typeface="DIN Alternate" panose="020B0500000000000000" pitchFamily="34" charset="77"/>
              </a:rPr>
              <a:t>FuGe</a:t>
            </a:r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 &amp; AMP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18" name="Picture 2" descr="esultado de imagen de cnio">
            <a:extLst>
              <a:ext uri="{FF2B5EF4-FFF2-40B4-BE49-F238E27FC236}">
                <a16:creationId xmlns:a16="http://schemas.microsoft.com/office/drawing/2014/main" id="{8C660830-C1C0-9B4C-8725-0FE5BDA0EC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2">
            <a:extLst>
              <a:ext uri="{FF2B5EF4-FFF2-40B4-BE49-F238E27FC236}">
                <a16:creationId xmlns:a16="http://schemas.microsoft.com/office/drawing/2014/main" id="{A8869F66-AA99-9E4E-8FA7-052A76D8B4D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4950"/>
          <a:stretch/>
        </p:blipFill>
        <p:spPr>
          <a:xfrm>
            <a:off x="1384423" y="6429477"/>
            <a:ext cx="949611" cy="273212"/>
          </a:xfrm>
          <a:prstGeom prst="rect">
            <a:avLst/>
          </a:prstGeom>
        </p:spPr>
      </p:pic>
      <p:pic>
        <p:nvPicPr>
          <p:cNvPr id="20" name="Picture 3">
            <a:extLst>
              <a:ext uri="{FF2B5EF4-FFF2-40B4-BE49-F238E27FC236}">
                <a16:creationId xmlns:a16="http://schemas.microsoft.com/office/drawing/2014/main" id="{3432D7FF-9A30-594D-B314-6C45A1B05E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7442" y="6448551"/>
            <a:ext cx="439297" cy="247681"/>
          </a:xfrm>
          <a:prstGeom prst="rect">
            <a:avLst/>
          </a:prstGeom>
        </p:spPr>
      </p:pic>
      <p:pic>
        <p:nvPicPr>
          <p:cNvPr id="21" name="Picture 34">
            <a:extLst>
              <a:ext uri="{FF2B5EF4-FFF2-40B4-BE49-F238E27FC236}">
                <a16:creationId xmlns:a16="http://schemas.microsoft.com/office/drawing/2014/main" id="{04A10FAC-576A-2E43-BECC-5375FA128E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6083" y="6525344"/>
            <a:ext cx="984629" cy="161216"/>
          </a:xfrm>
          <a:prstGeom prst="rect">
            <a:avLst/>
          </a:prstGeom>
        </p:spPr>
      </p:pic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3AE36DDF-5975-9046-917A-837A45DD8C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80576" y="602307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20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Agrupar 8"/>
          <p:cNvGrpSpPr/>
          <p:nvPr/>
        </p:nvGrpSpPr>
        <p:grpSpPr>
          <a:xfrm>
            <a:off x="2138783" y="2557280"/>
            <a:ext cx="8773110" cy="2204550"/>
            <a:chOff x="614783" y="2557280"/>
            <a:chExt cx="8773110" cy="2204550"/>
          </a:xfrm>
        </p:grpSpPr>
        <p:sp>
          <p:nvSpPr>
            <p:cNvPr id="10" name="Rectangle 3"/>
            <p:cNvSpPr/>
            <p:nvPr/>
          </p:nvSpPr>
          <p:spPr>
            <a:xfrm>
              <a:off x="1041570" y="2815992"/>
              <a:ext cx="834632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GB" sz="1400" dirty="0">
                <a:solidFill>
                  <a:srgbClr val="4B4A4A"/>
                </a:solidFill>
                <a:latin typeface="DIN Alternate" panose="020B0500000000000000" pitchFamily="34" charset="77"/>
              </a:endParaRPr>
            </a:p>
            <a:p>
              <a:pPr marL="285750" indent="-285750">
                <a:buFont typeface="Arial"/>
                <a:buChar char="•"/>
              </a:pPr>
              <a:r>
                <a:rPr lang="en-GB" sz="1400" dirty="0">
                  <a:solidFill>
                    <a:srgbClr val="4B4A4A"/>
                  </a:solidFill>
                  <a:latin typeface="DIN Alternate" panose="020B0500000000000000" pitchFamily="34" charset="77"/>
                </a:rPr>
                <a:t>Alter the genome to attack cancer cells based on their specific DNA defects</a:t>
              </a:r>
            </a:p>
          </p:txBody>
        </p:sp>
        <p:sp>
          <p:nvSpPr>
            <p:cNvPr id="11" name="Rectángulo 10"/>
            <p:cNvSpPr/>
            <p:nvPr/>
          </p:nvSpPr>
          <p:spPr>
            <a:xfrm>
              <a:off x="614783" y="2557280"/>
              <a:ext cx="1287532" cy="3077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GENE EDITING</a:t>
              </a:r>
            </a:p>
          </p:txBody>
        </p:sp>
        <p:pic>
          <p:nvPicPr>
            <p:cNvPr id="12" name="Picture 2" descr="esultado de imagen de gene editi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3299" y="3357729"/>
              <a:ext cx="2492583" cy="1404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Box 35"/>
          <p:cNvSpPr txBox="1"/>
          <p:nvPr/>
        </p:nvSpPr>
        <p:spPr>
          <a:xfrm>
            <a:off x="2191227" y="1510395"/>
            <a:ext cx="7876836" cy="738664"/>
          </a:xfrm>
          <a:prstGeom prst="rect">
            <a:avLst/>
          </a:prstGeom>
          <a:noFill/>
          <a:ln>
            <a:solidFill>
              <a:srgbClr val="80A8B9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Clear </a:t>
            </a:r>
            <a:r>
              <a:rPr lang="en-GB" sz="1400" u="sng" dirty="0">
                <a:solidFill>
                  <a:srgbClr val="0092A7"/>
                </a:solidFill>
                <a:latin typeface="DIN Alternate" panose="020B0500000000000000" pitchFamily="34" charset="77"/>
              </a:rPr>
              <a:t>medical need for novel treatments targeting </a:t>
            </a:r>
            <a:r>
              <a:rPr lang="en-GB" sz="1400" u="sng" dirty="0" err="1">
                <a:solidFill>
                  <a:srgbClr val="0092A7"/>
                </a:solidFill>
                <a:latin typeface="DIN Alternate" panose="020B0500000000000000" pitchFamily="34" charset="77"/>
              </a:rPr>
              <a:t>FuGe</a:t>
            </a:r>
            <a:r>
              <a:rPr lang="en-GB" sz="1400" u="sng" dirty="0">
                <a:solidFill>
                  <a:srgbClr val="0092A7"/>
                </a:solidFill>
                <a:latin typeface="DIN Alternate" panose="020B0500000000000000" pitchFamily="34" charset="77"/>
              </a:rPr>
              <a:t> and AMP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 with improved efficacy and safety</a:t>
            </a:r>
          </a:p>
          <a:p>
            <a:pPr marL="285750" indent="-285750">
              <a:buFont typeface="Wingdings" charset="2"/>
              <a:buChar char="Ø"/>
            </a:pPr>
            <a:endParaRPr lang="en-GB" sz="1400" dirty="0">
              <a:solidFill>
                <a:srgbClr val="0092A7"/>
              </a:solidFill>
              <a:latin typeface="DIN Alternate" panose="020B0500000000000000" pitchFamily="34" charset="77"/>
            </a:endParaRPr>
          </a:p>
          <a:p>
            <a:pPr marL="285750" indent="-285750">
              <a:buFont typeface="Wingdings" charset="2"/>
              <a:buChar char="Ø"/>
            </a:pPr>
            <a:r>
              <a:rPr lang="en-GB" sz="1400" u="sng" dirty="0">
                <a:solidFill>
                  <a:srgbClr val="0092A7"/>
                </a:solidFill>
                <a:latin typeface="DIN Alternate" panose="020B0500000000000000" pitchFamily="34" charset="77"/>
              </a:rPr>
              <a:t>Gene editing 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has the potential to address this need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2633077" y="4869811"/>
            <a:ext cx="75673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We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will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focus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our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efforts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on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cancer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types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driven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by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FuGe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_tradnl" sz="1400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or</a:t>
            </a:r>
            <a:r>
              <a:rPr lang="es-ES_tradnl" sz="1400" dirty="0">
                <a:solidFill>
                  <a:srgbClr val="4B4A4A"/>
                </a:solidFill>
                <a:latin typeface="DIN Alternate" panose="020B0500000000000000" pitchFamily="34" charset="77"/>
              </a:rPr>
              <a:t> AMP oncogenes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893F82E-87C3-564C-9298-64349F5B781A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2FF2004-1E5A-0A43-85DD-D665CA4027C3}"/>
              </a:ext>
            </a:extLst>
          </p:cNvPr>
          <p:cNvSpPr txBox="1"/>
          <p:nvPr/>
        </p:nvSpPr>
        <p:spPr>
          <a:xfrm>
            <a:off x="366083" y="375047"/>
            <a:ext cx="2076209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GENE EDITING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17" name="Picture 2" descr="esultado de imagen de cnio">
            <a:extLst>
              <a:ext uri="{FF2B5EF4-FFF2-40B4-BE49-F238E27FC236}">
                <a16:creationId xmlns:a16="http://schemas.microsoft.com/office/drawing/2014/main" id="{E23AFAD1-D47A-6341-BEC6-CA35B86D97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A8DAC069-74D2-9442-BF53-492275A55C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80576" y="59492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1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3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ángulo 35"/>
          <p:cNvSpPr/>
          <p:nvPr/>
        </p:nvSpPr>
        <p:spPr>
          <a:xfrm flipH="1">
            <a:off x="9541123" y="1521932"/>
            <a:ext cx="45719" cy="518498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adroTexto 6"/>
          <p:cNvSpPr txBox="1"/>
          <p:nvPr/>
        </p:nvSpPr>
        <p:spPr>
          <a:xfrm>
            <a:off x="508201" y="1939867"/>
            <a:ext cx="24673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4B4A4A"/>
                </a:solidFill>
                <a:latin typeface="DIN Alternate" panose="020B0500000000000000" pitchFamily="34" charset="77"/>
              </a:rPr>
              <a:t>CRISPR-Cas9 system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7B73952-7DB1-C245-9716-646A4593B81F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93068890-F83A-8744-9557-86D616F46B35}"/>
              </a:ext>
            </a:extLst>
          </p:cNvPr>
          <p:cNvSpPr txBox="1"/>
          <p:nvPr/>
        </p:nvSpPr>
        <p:spPr>
          <a:xfrm>
            <a:off x="366083" y="375047"/>
            <a:ext cx="2076209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GENE EDITING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10" name="Picture 2" descr="esultado de imagen de cnio">
            <a:extLst>
              <a:ext uri="{FF2B5EF4-FFF2-40B4-BE49-F238E27FC236}">
                <a16:creationId xmlns:a16="http://schemas.microsoft.com/office/drawing/2014/main" id="{F6E7EE1A-D698-9143-8A44-33D9BF58ED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AC495C4-30F1-1B42-AD59-43C366D982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744" y="620688"/>
            <a:ext cx="5540542" cy="2354730"/>
          </a:xfrm>
          <a:prstGeom prst="rect">
            <a:avLst/>
          </a:prstGeom>
        </p:spPr>
      </p:pic>
      <p:grpSp>
        <p:nvGrpSpPr>
          <p:cNvPr id="16" name="Grupo 15">
            <a:extLst>
              <a:ext uri="{FF2B5EF4-FFF2-40B4-BE49-F238E27FC236}">
                <a16:creationId xmlns:a16="http://schemas.microsoft.com/office/drawing/2014/main" id="{E15F703B-FDA5-4C4A-A444-E4803A88C4EB}"/>
              </a:ext>
            </a:extLst>
          </p:cNvPr>
          <p:cNvGrpSpPr/>
          <p:nvPr/>
        </p:nvGrpSpPr>
        <p:grpSpPr>
          <a:xfrm>
            <a:off x="1053486" y="3284984"/>
            <a:ext cx="10446212" cy="3240360"/>
            <a:chOff x="1053486" y="3284984"/>
            <a:chExt cx="10446212" cy="3240360"/>
          </a:xfrm>
        </p:grpSpPr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BE0AD8C8-526A-5741-8AB5-6E47904E232C}"/>
                </a:ext>
              </a:extLst>
            </p:cNvPr>
            <p:cNvGrpSpPr/>
            <p:nvPr/>
          </p:nvGrpSpPr>
          <p:grpSpPr>
            <a:xfrm>
              <a:off x="1053486" y="3404233"/>
              <a:ext cx="10446212" cy="3121111"/>
              <a:chOff x="1053486" y="3404233"/>
              <a:chExt cx="10446212" cy="3121111"/>
            </a:xfrm>
          </p:grpSpPr>
          <p:pic>
            <p:nvPicPr>
              <p:cNvPr id="11" name="Picture 3">
                <a:extLst>
                  <a:ext uri="{FF2B5EF4-FFF2-40B4-BE49-F238E27FC236}">
                    <a16:creationId xmlns:a16="http://schemas.microsoft.com/office/drawing/2014/main" id="{B7E24A27-13F5-F74C-871F-10766F4C8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rcRect l="1733" t="2362" r="1511" b="35849"/>
              <a:stretch>
                <a:fillRect/>
              </a:stretch>
            </p:blipFill>
            <p:spPr>
              <a:xfrm>
                <a:off x="3055132" y="3404233"/>
                <a:ext cx="6209220" cy="3121111"/>
              </a:xfrm>
              <a:prstGeom prst="rect">
                <a:avLst/>
              </a:prstGeom>
            </p:spPr>
          </p:pic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C3403757-628F-364D-93DE-7C0CAA2BBF7F}"/>
                  </a:ext>
                </a:extLst>
              </p:cNvPr>
              <p:cNvSpPr txBox="1"/>
              <p:nvPr/>
            </p:nvSpPr>
            <p:spPr>
              <a:xfrm>
                <a:off x="1053486" y="6195617"/>
                <a:ext cx="19527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NHEJ: 60-90% efficiency</a:t>
                </a:r>
              </a:p>
            </p:txBody>
          </p:sp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0008C800-2474-8843-BCCF-2D703BB5FA60}"/>
                  </a:ext>
                </a:extLst>
              </p:cNvPr>
              <p:cNvSpPr txBox="1"/>
              <p:nvPr/>
            </p:nvSpPr>
            <p:spPr>
              <a:xfrm>
                <a:off x="9503702" y="6195616"/>
                <a:ext cx="199599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solidFill>
                      <a:srgbClr val="4B4A4A"/>
                    </a:solidFill>
                    <a:latin typeface="DIN Alternate" panose="020B0500000000000000" pitchFamily="34" charset="77"/>
                  </a:rPr>
                  <a:t>HDR: 0,01-20% efficiency</a:t>
                </a:r>
              </a:p>
            </p:txBody>
          </p:sp>
        </p:grpSp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D5DC0E79-D9CB-4B42-BB11-E85F8BE6A995}"/>
                </a:ext>
              </a:extLst>
            </p:cNvPr>
            <p:cNvSpPr/>
            <p:nvPr/>
          </p:nvSpPr>
          <p:spPr>
            <a:xfrm>
              <a:off x="2798323" y="3284984"/>
              <a:ext cx="561373" cy="360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87A3C23F-F96D-6040-BE7F-8842CD14DA78}"/>
              </a:ext>
            </a:extLst>
          </p:cNvPr>
          <p:cNvSpPr/>
          <p:nvPr/>
        </p:nvSpPr>
        <p:spPr>
          <a:xfrm>
            <a:off x="508201" y="4078573"/>
            <a:ext cx="5227759" cy="2590787"/>
          </a:xfrm>
          <a:prstGeom prst="rect">
            <a:avLst/>
          </a:prstGeom>
          <a:noFill/>
          <a:ln>
            <a:solidFill>
              <a:srgbClr val="FF9D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2201866-DA0E-7D41-898C-35C8CBF9C7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77399" y="562850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9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27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ángulo 49"/>
          <p:cNvSpPr/>
          <p:nvPr/>
        </p:nvSpPr>
        <p:spPr>
          <a:xfrm>
            <a:off x="767408" y="1135050"/>
            <a:ext cx="1391599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THE APPROACH</a:t>
            </a:r>
          </a:p>
        </p:txBody>
      </p:sp>
      <p:cxnSp>
        <p:nvCxnSpPr>
          <p:cNvPr id="91" name="Conector recto 90">
            <a:extLst>
              <a:ext uri="{FF2B5EF4-FFF2-40B4-BE49-F238E27FC236}">
                <a16:creationId xmlns:a16="http://schemas.microsoft.com/office/drawing/2014/main" id="{E43EAAFB-7358-0042-8D79-C611C72B8DE6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uadroTexto 91">
            <a:extLst>
              <a:ext uri="{FF2B5EF4-FFF2-40B4-BE49-F238E27FC236}">
                <a16:creationId xmlns:a16="http://schemas.microsoft.com/office/drawing/2014/main" id="{38D57393-35D2-044A-B2E9-153AE25F3C47}"/>
              </a:ext>
            </a:extLst>
          </p:cNvPr>
          <p:cNvSpPr txBox="1"/>
          <p:nvPr/>
        </p:nvSpPr>
        <p:spPr>
          <a:xfrm>
            <a:off x="366083" y="375047"/>
            <a:ext cx="7896008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THE ASSET: CRISPR-BASED GF &amp; Am TARGETING THERAPY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93" name="Picture 2" descr="esultado de imagen de cnio">
            <a:extLst>
              <a:ext uri="{FF2B5EF4-FFF2-40B4-BE49-F238E27FC236}">
                <a16:creationId xmlns:a16="http://schemas.microsoft.com/office/drawing/2014/main" id="{E0818A0F-6248-DD42-BF23-F30940785E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4" name="Conector recto 93">
            <a:extLst>
              <a:ext uri="{FF2B5EF4-FFF2-40B4-BE49-F238E27FC236}">
                <a16:creationId xmlns:a16="http://schemas.microsoft.com/office/drawing/2014/main" id="{4F94D26C-1533-4748-A3C5-4A827BA5CF0C}"/>
              </a:ext>
            </a:extLst>
          </p:cNvPr>
          <p:cNvCxnSpPr>
            <a:cxnSpLocks/>
          </p:cNvCxnSpPr>
          <p:nvPr/>
        </p:nvCxnSpPr>
        <p:spPr>
          <a:xfrm>
            <a:off x="943346" y="3066672"/>
            <a:ext cx="2697870" cy="0"/>
          </a:xfrm>
          <a:prstGeom prst="line">
            <a:avLst/>
          </a:prstGeom>
          <a:ln>
            <a:solidFill>
              <a:srgbClr val="9F96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CuadroTexto 94">
            <a:extLst>
              <a:ext uri="{FF2B5EF4-FFF2-40B4-BE49-F238E27FC236}">
                <a16:creationId xmlns:a16="http://schemas.microsoft.com/office/drawing/2014/main" id="{60EF72A4-10DE-7C4C-B15C-71E9D8F5C91B}"/>
              </a:ext>
            </a:extLst>
          </p:cNvPr>
          <p:cNvSpPr txBox="1"/>
          <p:nvPr/>
        </p:nvSpPr>
        <p:spPr>
          <a:xfrm>
            <a:off x="451454" y="2930232"/>
            <a:ext cx="4812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DNA</a:t>
            </a:r>
          </a:p>
        </p:txBody>
      </p:sp>
      <p:pic>
        <p:nvPicPr>
          <p:cNvPr id="96" name="Imagen 95">
            <a:extLst>
              <a:ext uri="{FF2B5EF4-FFF2-40B4-BE49-F238E27FC236}">
                <a16:creationId xmlns:a16="http://schemas.microsoft.com/office/drawing/2014/main" id="{713C7FF3-F9BE-354B-BA0E-57AC37A4A45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105" b="88468" l="25057" r="79532">
                        <a14:foregroundMark x1="53592" y1="51371" x2="53592" y2="51371"/>
                        <a14:foregroundMark x1="70040" y1="45282" x2="70040" y2="45282"/>
                        <a14:foregroundMark x1="59065" y1="23669" x2="59065" y2="23669"/>
                      </a14:backgroundRemoval>
                    </a14:imgEffect>
                  </a14:imgLayer>
                </a14:imgProps>
              </a:ext>
            </a:extLst>
          </a:blip>
          <a:srcRect l="25350" t="8433" r="20040" b="12736"/>
          <a:stretch/>
        </p:blipFill>
        <p:spPr>
          <a:xfrm rot="453583">
            <a:off x="1754366" y="2435240"/>
            <a:ext cx="405997" cy="414324"/>
          </a:xfrm>
          <a:prstGeom prst="rect">
            <a:avLst/>
          </a:prstGeom>
          <a:effectLst/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97" name="Imagen 96">
            <a:extLst>
              <a:ext uri="{FF2B5EF4-FFF2-40B4-BE49-F238E27FC236}">
                <a16:creationId xmlns:a16="http://schemas.microsoft.com/office/drawing/2014/main" id="{BDAE299A-7BB0-9242-A558-FC15292946C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105" b="88468" l="25057" r="79532">
                        <a14:foregroundMark x1="53592" y1="51371" x2="53592" y2="51371"/>
                        <a14:foregroundMark x1="70040" y1="45282" x2="70040" y2="45282"/>
                        <a14:foregroundMark x1="59065" y1="23669" x2="59065" y2="23669"/>
                      </a14:backgroundRemoval>
                    </a14:imgEffect>
                  </a14:imgLayer>
                </a14:imgProps>
              </a:ext>
            </a:extLst>
          </a:blip>
          <a:srcRect l="25350" t="8433" r="20040" b="12736"/>
          <a:stretch/>
        </p:blipFill>
        <p:spPr>
          <a:xfrm rot="20661350">
            <a:off x="5112420" y="2454696"/>
            <a:ext cx="405997" cy="414324"/>
          </a:xfrm>
          <a:prstGeom prst="rect">
            <a:avLst/>
          </a:prstGeom>
        </p:spPr>
      </p:pic>
      <p:sp>
        <p:nvSpPr>
          <p:cNvPr id="102" name="Rectángulo 101">
            <a:extLst>
              <a:ext uri="{FF2B5EF4-FFF2-40B4-BE49-F238E27FC236}">
                <a16:creationId xmlns:a16="http://schemas.microsoft.com/office/drawing/2014/main" id="{49043D31-C24A-D949-89B0-2405F911B5D4}"/>
              </a:ext>
            </a:extLst>
          </p:cNvPr>
          <p:cNvSpPr/>
          <p:nvPr/>
        </p:nvSpPr>
        <p:spPr>
          <a:xfrm>
            <a:off x="1413665" y="2928116"/>
            <a:ext cx="506751" cy="264833"/>
          </a:xfrm>
          <a:prstGeom prst="rect">
            <a:avLst/>
          </a:prstGeom>
          <a:solidFill>
            <a:srgbClr val="9F9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>
                <a:latin typeface="Times" pitchFamily="2" charset="0"/>
              </a:rPr>
              <a:t>exon1</a:t>
            </a:r>
          </a:p>
        </p:txBody>
      </p:sp>
      <p:sp>
        <p:nvSpPr>
          <p:cNvPr id="103" name="Rectángulo 102">
            <a:extLst>
              <a:ext uri="{FF2B5EF4-FFF2-40B4-BE49-F238E27FC236}">
                <a16:creationId xmlns:a16="http://schemas.microsoft.com/office/drawing/2014/main" id="{C204CDFB-77D1-9047-AFEA-EE9445222234}"/>
              </a:ext>
            </a:extLst>
          </p:cNvPr>
          <p:cNvSpPr/>
          <p:nvPr/>
        </p:nvSpPr>
        <p:spPr>
          <a:xfrm>
            <a:off x="2236795" y="2928116"/>
            <a:ext cx="506751" cy="264833"/>
          </a:xfrm>
          <a:prstGeom prst="rect">
            <a:avLst/>
          </a:prstGeom>
          <a:solidFill>
            <a:srgbClr val="9F9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>
                <a:latin typeface="Times" pitchFamily="2" charset="0"/>
              </a:rPr>
              <a:t>exon2</a:t>
            </a:r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id="{4DF19B94-1961-C64C-8B89-7BBCB53BC5A4}"/>
              </a:ext>
            </a:extLst>
          </p:cNvPr>
          <p:cNvSpPr/>
          <p:nvPr/>
        </p:nvSpPr>
        <p:spPr>
          <a:xfrm>
            <a:off x="2812859" y="2928116"/>
            <a:ext cx="506751" cy="264833"/>
          </a:xfrm>
          <a:prstGeom prst="rect">
            <a:avLst/>
          </a:prstGeom>
          <a:solidFill>
            <a:srgbClr val="9F9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>
                <a:latin typeface="Times" pitchFamily="2" charset="0"/>
              </a:rPr>
              <a:t>exon3</a:t>
            </a:r>
          </a:p>
        </p:txBody>
      </p:sp>
      <p:cxnSp>
        <p:nvCxnSpPr>
          <p:cNvPr id="105" name="Conector recto 104">
            <a:extLst>
              <a:ext uri="{FF2B5EF4-FFF2-40B4-BE49-F238E27FC236}">
                <a16:creationId xmlns:a16="http://schemas.microsoft.com/office/drawing/2014/main" id="{B5B74EEC-626D-034E-9509-5C8A4EF34000}"/>
              </a:ext>
            </a:extLst>
          </p:cNvPr>
          <p:cNvCxnSpPr>
            <a:cxnSpLocks/>
          </p:cNvCxnSpPr>
          <p:nvPr/>
        </p:nvCxnSpPr>
        <p:spPr>
          <a:xfrm flipV="1">
            <a:off x="3479820" y="3063272"/>
            <a:ext cx="2481429" cy="5460"/>
          </a:xfrm>
          <a:prstGeom prst="line">
            <a:avLst/>
          </a:prstGeom>
          <a:ln>
            <a:solidFill>
              <a:srgbClr val="FF9D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Rectángulo 105">
            <a:extLst>
              <a:ext uri="{FF2B5EF4-FFF2-40B4-BE49-F238E27FC236}">
                <a16:creationId xmlns:a16="http://schemas.microsoft.com/office/drawing/2014/main" id="{B351E0B2-31AF-4145-8B2F-A9C49BC04ECC}"/>
              </a:ext>
            </a:extLst>
          </p:cNvPr>
          <p:cNvSpPr/>
          <p:nvPr/>
        </p:nvSpPr>
        <p:spPr>
          <a:xfrm>
            <a:off x="3740938" y="2922656"/>
            <a:ext cx="506751" cy="264833"/>
          </a:xfrm>
          <a:prstGeom prst="rect">
            <a:avLst/>
          </a:prstGeom>
          <a:solidFill>
            <a:srgbClr val="FF9D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>
                <a:latin typeface="Times" pitchFamily="2" charset="0"/>
              </a:rPr>
              <a:t>Exon6</a:t>
            </a:r>
          </a:p>
        </p:txBody>
      </p:sp>
      <p:sp>
        <p:nvSpPr>
          <p:cNvPr id="107" name="Rectángulo 106">
            <a:extLst>
              <a:ext uri="{FF2B5EF4-FFF2-40B4-BE49-F238E27FC236}">
                <a16:creationId xmlns:a16="http://schemas.microsoft.com/office/drawing/2014/main" id="{12545E11-72F0-A44A-AE9E-B7D25797EB44}"/>
              </a:ext>
            </a:extLst>
          </p:cNvPr>
          <p:cNvSpPr/>
          <p:nvPr/>
        </p:nvSpPr>
        <p:spPr>
          <a:xfrm>
            <a:off x="4564068" y="2922656"/>
            <a:ext cx="506751" cy="264833"/>
          </a:xfrm>
          <a:prstGeom prst="rect">
            <a:avLst/>
          </a:prstGeom>
          <a:solidFill>
            <a:srgbClr val="FF9D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>
                <a:latin typeface="Times" pitchFamily="2" charset="0"/>
              </a:rPr>
              <a:t>exon7</a:t>
            </a:r>
          </a:p>
        </p:txBody>
      </p:sp>
      <p:sp>
        <p:nvSpPr>
          <p:cNvPr id="108" name="Rectángulo 107">
            <a:extLst>
              <a:ext uri="{FF2B5EF4-FFF2-40B4-BE49-F238E27FC236}">
                <a16:creationId xmlns:a16="http://schemas.microsoft.com/office/drawing/2014/main" id="{3175F117-C993-8F44-952C-43A5726E7B4B}"/>
              </a:ext>
            </a:extLst>
          </p:cNvPr>
          <p:cNvSpPr/>
          <p:nvPr/>
        </p:nvSpPr>
        <p:spPr>
          <a:xfrm>
            <a:off x="5333139" y="2922656"/>
            <a:ext cx="506751" cy="264833"/>
          </a:xfrm>
          <a:prstGeom prst="rect">
            <a:avLst/>
          </a:prstGeom>
          <a:solidFill>
            <a:srgbClr val="FF9D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dirty="0">
                <a:latin typeface="Times" pitchFamily="2" charset="0"/>
              </a:rPr>
              <a:t>exon8</a:t>
            </a: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8603A254-0DA7-2E48-B751-E3AC526EB388}"/>
              </a:ext>
            </a:extLst>
          </p:cNvPr>
          <p:cNvGrpSpPr/>
          <p:nvPr/>
        </p:nvGrpSpPr>
        <p:grpSpPr>
          <a:xfrm>
            <a:off x="451454" y="3157831"/>
            <a:ext cx="5540774" cy="1057512"/>
            <a:chOff x="451454" y="3157831"/>
            <a:chExt cx="5540774" cy="1057512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789AD0B2-0007-604C-8E89-E81148DFD160}"/>
                </a:ext>
              </a:extLst>
            </p:cNvPr>
            <p:cNvGrpSpPr/>
            <p:nvPr/>
          </p:nvGrpSpPr>
          <p:grpSpPr>
            <a:xfrm>
              <a:off x="451454" y="3157831"/>
              <a:ext cx="5540774" cy="752175"/>
              <a:chOff x="451454" y="3157831"/>
              <a:chExt cx="5540774" cy="752175"/>
            </a:xfrm>
          </p:grpSpPr>
          <p:sp>
            <p:nvSpPr>
              <p:cNvPr id="98" name="CuadroTexto 97">
                <a:extLst>
                  <a:ext uri="{FF2B5EF4-FFF2-40B4-BE49-F238E27FC236}">
                    <a16:creationId xmlns:a16="http://schemas.microsoft.com/office/drawing/2014/main" id="{1D976BE3-EE6E-A04F-BF9F-B28EEF06DE9A}"/>
                  </a:ext>
                </a:extLst>
              </p:cNvPr>
              <p:cNvSpPr txBox="1"/>
              <p:nvPr/>
            </p:nvSpPr>
            <p:spPr>
              <a:xfrm>
                <a:off x="451454" y="3633007"/>
                <a:ext cx="79487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>
                    <a:solidFill>
                      <a:srgbClr val="494A49"/>
                    </a:solidFill>
                    <a:latin typeface="DIN Alternate" panose="020B0500000000000000" pitchFamily="34" charset="77"/>
                  </a:rPr>
                  <a:t>DNA</a:t>
                </a:r>
              </a:p>
            </p:txBody>
          </p:sp>
          <p:cxnSp>
            <p:nvCxnSpPr>
              <p:cNvPr id="109" name="Conector recto 108">
                <a:extLst>
                  <a:ext uri="{FF2B5EF4-FFF2-40B4-BE49-F238E27FC236}">
                    <a16:creationId xmlns:a16="http://schemas.microsoft.com/office/drawing/2014/main" id="{6C198650-FEF0-7B4B-9CCA-25249FB536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70939" y="3782483"/>
                <a:ext cx="2697870" cy="0"/>
              </a:xfrm>
              <a:prstGeom prst="line">
                <a:avLst/>
              </a:prstGeom>
              <a:ln>
                <a:solidFill>
                  <a:srgbClr val="9F968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Rectángulo 109">
                <a:extLst>
                  <a:ext uri="{FF2B5EF4-FFF2-40B4-BE49-F238E27FC236}">
                    <a16:creationId xmlns:a16="http://schemas.microsoft.com/office/drawing/2014/main" id="{7DE7160A-D68F-C349-BC94-60434EBB4806}"/>
                  </a:ext>
                </a:extLst>
              </p:cNvPr>
              <p:cNvSpPr/>
              <p:nvPr/>
            </p:nvSpPr>
            <p:spPr>
              <a:xfrm>
                <a:off x="2812436" y="3638467"/>
                <a:ext cx="506751" cy="264833"/>
              </a:xfrm>
              <a:prstGeom prst="rect">
                <a:avLst/>
              </a:prstGeom>
              <a:solidFill>
                <a:srgbClr val="9F96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800" dirty="0">
                    <a:latin typeface="Times" pitchFamily="2" charset="0"/>
                  </a:rPr>
                  <a:t>exon1</a:t>
                </a:r>
              </a:p>
            </p:txBody>
          </p:sp>
          <p:cxnSp>
            <p:nvCxnSpPr>
              <p:cNvPr id="111" name="Conector recto 110">
                <a:extLst>
                  <a:ext uri="{FF2B5EF4-FFF2-40B4-BE49-F238E27FC236}">
                    <a16:creationId xmlns:a16="http://schemas.microsoft.com/office/drawing/2014/main" id="{974D26E7-2A42-F24D-BBE3-B4EF7854322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10799" y="3767215"/>
                <a:ext cx="2481429" cy="5460"/>
              </a:xfrm>
              <a:prstGeom prst="line">
                <a:avLst/>
              </a:prstGeom>
              <a:ln>
                <a:solidFill>
                  <a:srgbClr val="FF9DB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2" name="Rectángulo 111">
                <a:extLst>
                  <a:ext uri="{FF2B5EF4-FFF2-40B4-BE49-F238E27FC236}">
                    <a16:creationId xmlns:a16="http://schemas.microsoft.com/office/drawing/2014/main" id="{C2D7F5DB-2C0E-CC4D-A8A6-684BF6DE9206}"/>
                  </a:ext>
                </a:extLst>
              </p:cNvPr>
              <p:cNvSpPr/>
              <p:nvPr/>
            </p:nvSpPr>
            <p:spPr>
              <a:xfrm>
                <a:off x="3748540" y="3633007"/>
                <a:ext cx="506751" cy="264833"/>
              </a:xfrm>
              <a:prstGeom prst="rect">
                <a:avLst/>
              </a:prstGeom>
              <a:solidFill>
                <a:srgbClr val="FF9DB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800" dirty="0">
                    <a:latin typeface="Times" pitchFamily="2" charset="0"/>
                  </a:rPr>
                  <a:t>exon8</a:t>
                </a:r>
              </a:p>
            </p:txBody>
          </p:sp>
          <p:cxnSp>
            <p:nvCxnSpPr>
              <p:cNvPr id="115" name="Conector recto 114">
                <a:extLst>
                  <a:ext uri="{FF2B5EF4-FFF2-40B4-BE49-F238E27FC236}">
                    <a16:creationId xmlns:a16="http://schemas.microsoft.com/office/drawing/2014/main" id="{D1B26049-7109-154C-AEBB-D2BEC2FCE8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38078" y="3190710"/>
                <a:ext cx="1306089" cy="457469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Conector recto 115">
                <a:extLst>
                  <a:ext uri="{FF2B5EF4-FFF2-40B4-BE49-F238E27FC236}">
                    <a16:creationId xmlns:a16="http://schemas.microsoft.com/office/drawing/2014/main" id="{5E0787F5-328A-A645-954B-7D3FB1C308C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5779" y="3157831"/>
                <a:ext cx="1541969" cy="480636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Estrella de 5 puntas 139">
                <a:extLst>
                  <a:ext uri="{FF2B5EF4-FFF2-40B4-BE49-F238E27FC236}">
                    <a16:creationId xmlns:a16="http://schemas.microsoft.com/office/drawing/2014/main" id="{59CAF5D9-402A-DE43-92EB-32D1112CABBE}"/>
                  </a:ext>
                </a:extLst>
              </p:cNvPr>
              <p:cNvSpPr/>
              <p:nvPr/>
            </p:nvSpPr>
            <p:spPr>
              <a:xfrm>
                <a:off x="3431704" y="3675243"/>
                <a:ext cx="166143" cy="180060"/>
              </a:xfrm>
              <a:prstGeom prst="star5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141" name="CuadroTexto 140">
              <a:extLst>
                <a:ext uri="{FF2B5EF4-FFF2-40B4-BE49-F238E27FC236}">
                  <a16:creationId xmlns:a16="http://schemas.microsoft.com/office/drawing/2014/main" id="{D046D66D-CA25-BF47-AAC5-596510350AA3}"/>
                </a:ext>
              </a:extLst>
            </p:cNvPr>
            <p:cNvSpPr txBox="1"/>
            <p:nvPr/>
          </p:nvSpPr>
          <p:spPr>
            <a:xfrm>
              <a:off x="3251211" y="387678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800" dirty="0">
                  <a:solidFill>
                    <a:srgbClr val="C00000"/>
                  </a:solidFill>
                  <a:latin typeface="Times" pitchFamily="2" charset="0"/>
                </a:rPr>
                <a:t>CRISPR</a:t>
              </a:r>
            </a:p>
            <a:p>
              <a:pPr algn="ctr"/>
              <a:r>
                <a:rPr lang="es-ES" sz="800" dirty="0">
                  <a:solidFill>
                    <a:srgbClr val="C00000"/>
                  </a:solidFill>
                  <a:latin typeface="Times" pitchFamily="2" charset="0"/>
                </a:rPr>
                <a:t>INDEL</a:t>
              </a: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63A2B525-060A-8042-A6E5-8A305DF5D9C5}"/>
              </a:ext>
            </a:extLst>
          </p:cNvPr>
          <p:cNvGrpSpPr/>
          <p:nvPr/>
        </p:nvGrpSpPr>
        <p:grpSpPr>
          <a:xfrm>
            <a:off x="451454" y="4899386"/>
            <a:ext cx="4708831" cy="1552318"/>
            <a:chOff x="451454" y="4899386"/>
            <a:chExt cx="4708831" cy="1552318"/>
          </a:xfrm>
        </p:grpSpPr>
        <p:sp>
          <p:nvSpPr>
            <p:cNvPr id="100" name="CuadroTexto 99">
              <a:extLst>
                <a:ext uri="{FF2B5EF4-FFF2-40B4-BE49-F238E27FC236}">
                  <a16:creationId xmlns:a16="http://schemas.microsoft.com/office/drawing/2014/main" id="{766AD476-4B3D-AA49-A943-26C60848B201}"/>
                </a:ext>
              </a:extLst>
            </p:cNvPr>
            <p:cNvSpPr txBox="1"/>
            <p:nvPr/>
          </p:nvSpPr>
          <p:spPr>
            <a:xfrm>
              <a:off x="451454" y="5315386"/>
              <a:ext cx="64998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Protein</a:t>
              </a:r>
            </a:p>
          </p:txBody>
        </p:sp>
        <p:cxnSp>
          <p:nvCxnSpPr>
            <p:cNvPr id="117" name="Conector recto de flecha 116">
              <a:extLst>
                <a:ext uri="{FF2B5EF4-FFF2-40B4-BE49-F238E27FC236}">
                  <a16:creationId xmlns:a16="http://schemas.microsoft.com/office/drawing/2014/main" id="{0355570F-6A9D-4544-AEBF-3781B7A4DB92}"/>
                </a:ext>
              </a:extLst>
            </p:cNvPr>
            <p:cNvCxnSpPr/>
            <p:nvPr/>
          </p:nvCxnSpPr>
          <p:spPr>
            <a:xfrm>
              <a:off x="3508369" y="4899386"/>
              <a:ext cx="0" cy="439139"/>
            </a:xfrm>
            <a:prstGeom prst="straightConnector1">
              <a:avLst/>
            </a:prstGeom>
            <a:ln w="12700">
              <a:solidFill>
                <a:schemeClr val="bg2">
                  <a:lumMod val="60000"/>
                  <a:lumOff val="40000"/>
                </a:schemeClr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18" name="Picture 2" descr="Abstract Molecular Structure Human Insulin Important Stock Illustration  355088672">
              <a:extLst>
                <a:ext uri="{FF2B5EF4-FFF2-40B4-BE49-F238E27FC236}">
                  <a16:creationId xmlns:a16="http://schemas.microsoft.com/office/drawing/2014/main" id="{B5094A3C-EF73-D742-B2E7-18C7BA15665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473" t="62850" r="22565" b="3493"/>
            <a:stretch/>
          </p:blipFill>
          <p:spPr bwMode="auto">
            <a:xfrm>
              <a:off x="3273938" y="5443216"/>
              <a:ext cx="449744" cy="6069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9" name="CuadroTexto 148">
              <a:extLst>
                <a:ext uri="{FF2B5EF4-FFF2-40B4-BE49-F238E27FC236}">
                  <a16:creationId xmlns:a16="http://schemas.microsoft.com/office/drawing/2014/main" id="{01C5C69D-A926-464C-A41A-456C61185C10}"/>
                </a:ext>
              </a:extLst>
            </p:cNvPr>
            <p:cNvSpPr txBox="1"/>
            <p:nvPr/>
          </p:nvSpPr>
          <p:spPr>
            <a:xfrm>
              <a:off x="2483421" y="6174705"/>
              <a:ext cx="2676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Non-</a:t>
              </a:r>
              <a:r>
                <a:rPr lang="es-ES" sz="1200" dirty="0" err="1">
                  <a:solidFill>
                    <a:srgbClr val="494A49"/>
                  </a:solidFill>
                  <a:latin typeface="DIN Alternate" panose="020B0500000000000000" pitchFamily="34" charset="77"/>
                </a:rPr>
                <a:t>functional</a:t>
              </a:r>
              <a:r>
                <a:rPr lang="es-E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1200" dirty="0" err="1">
                  <a:solidFill>
                    <a:srgbClr val="494A49"/>
                  </a:solidFill>
                  <a:latin typeface="DIN Alternate" panose="020B0500000000000000" pitchFamily="34" charset="77"/>
                </a:rPr>
                <a:t>truncated</a:t>
              </a:r>
              <a:r>
                <a:rPr lang="es-E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 </a:t>
              </a:r>
              <a:r>
                <a:rPr lang="es-ES" sz="1200" dirty="0" err="1">
                  <a:solidFill>
                    <a:srgbClr val="494A49"/>
                  </a:solidFill>
                  <a:latin typeface="DIN Alternate" panose="020B0500000000000000" pitchFamily="34" charset="77"/>
                </a:rPr>
                <a:t>protein</a:t>
              </a:r>
              <a:endParaRPr lang="es-ES" sz="1200" dirty="0">
                <a:solidFill>
                  <a:srgbClr val="494A49"/>
                </a:solidFill>
                <a:latin typeface="DIN Alternate" panose="020B0500000000000000" pitchFamily="34" charset="77"/>
              </a:endParaRPr>
            </a:p>
          </p:txBody>
        </p:sp>
      </p:grpSp>
      <p:sp>
        <p:nvSpPr>
          <p:cNvPr id="150" name="Rectángulo 149">
            <a:extLst>
              <a:ext uri="{FF2B5EF4-FFF2-40B4-BE49-F238E27FC236}">
                <a16:creationId xmlns:a16="http://schemas.microsoft.com/office/drawing/2014/main" id="{7261903D-D5E3-024F-BE91-35ED2794D3F0}"/>
              </a:ext>
            </a:extLst>
          </p:cNvPr>
          <p:cNvSpPr/>
          <p:nvPr/>
        </p:nvSpPr>
        <p:spPr>
          <a:xfrm>
            <a:off x="1343472" y="1886650"/>
            <a:ext cx="1930337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GENE FUSIONS (</a:t>
            </a:r>
            <a:r>
              <a:rPr lang="en-GB" sz="1400" dirty="0" err="1">
                <a:solidFill>
                  <a:srgbClr val="0092A7"/>
                </a:solidFill>
                <a:latin typeface="DIN Alternate" panose="020B0500000000000000" pitchFamily="34" charset="77"/>
              </a:rPr>
              <a:t>FuGe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) </a:t>
            </a:r>
          </a:p>
        </p:txBody>
      </p:sp>
      <p:sp>
        <p:nvSpPr>
          <p:cNvPr id="151" name="Rectángulo 150">
            <a:extLst>
              <a:ext uri="{FF2B5EF4-FFF2-40B4-BE49-F238E27FC236}">
                <a16:creationId xmlns:a16="http://schemas.microsoft.com/office/drawing/2014/main" id="{1A2FD035-9D6F-424D-B019-48D6D9E04C53}"/>
              </a:ext>
            </a:extLst>
          </p:cNvPr>
          <p:cNvSpPr/>
          <p:nvPr/>
        </p:nvSpPr>
        <p:spPr>
          <a:xfrm>
            <a:off x="3585126" y="1886423"/>
            <a:ext cx="2942922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ONCOGENE AMPLIFICATIONS (AMP)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64DE20B9-33E8-C140-BE16-56F9EA6EE74B}"/>
              </a:ext>
            </a:extLst>
          </p:cNvPr>
          <p:cNvSpPr/>
          <p:nvPr/>
        </p:nvSpPr>
        <p:spPr>
          <a:xfrm>
            <a:off x="1513860" y="1144393"/>
            <a:ext cx="80146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DIN Alternate" panose="020B0500000000000000" pitchFamily="34" charset="77"/>
              </a:rPr>
              <a:t>	Development of an </a:t>
            </a:r>
            <a:r>
              <a:rPr lang="en-GB" sz="1400" u="sng" dirty="0">
                <a:latin typeface="DIN Alternate" panose="020B0500000000000000" pitchFamily="34" charset="77"/>
              </a:rPr>
              <a:t>innovative therapy for the treatment of cancers addicted to the expression of </a:t>
            </a:r>
            <a:r>
              <a:rPr lang="en-GB" sz="1400" u="sng" dirty="0" err="1">
                <a:latin typeface="DIN Alternate" panose="020B0500000000000000" pitchFamily="34" charset="77"/>
              </a:rPr>
              <a:t>FuGes</a:t>
            </a:r>
            <a:r>
              <a:rPr lang="en-GB" sz="1400" u="sng" dirty="0">
                <a:latin typeface="DIN Alternate" panose="020B0500000000000000" pitchFamily="34" charset="77"/>
              </a:rPr>
              <a:t> and AMPs through a selective eliminating of them in cancer cells </a:t>
            </a:r>
            <a:endParaRPr lang="en-GB" sz="1400" dirty="0">
              <a:latin typeface="DIN Alternate" panose="020B0500000000000000" pitchFamily="34" charset="77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DAF7306-BADD-9646-A84B-9F48D8A05C1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6947" r="18126"/>
          <a:stretch/>
        </p:blipFill>
        <p:spPr>
          <a:xfrm>
            <a:off x="5566761" y="2360216"/>
            <a:ext cx="724955" cy="474543"/>
          </a:xfrm>
          <a:prstGeom prst="rect">
            <a:avLst/>
          </a:prstGeom>
        </p:spPr>
      </p:pic>
      <p:pic>
        <p:nvPicPr>
          <p:cNvPr id="153" name="Imagen 152">
            <a:extLst>
              <a:ext uri="{FF2B5EF4-FFF2-40B4-BE49-F238E27FC236}">
                <a16:creationId xmlns:a16="http://schemas.microsoft.com/office/drawing/2014/main" id="{36A3B001-1FAB-B847-9F29-5F058BB3C99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6947" r="18126"/>
          <a:stretch/>
        </p:blipFill>
        <p:spPr>
          <a:xfrm>
            <a:off x="1003921" y="2417788"/>
            <a:ext cx="724955" cy="474543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983E3DA9-7D20-7B49-9180-8FCD28267179}"/>
              </a:ext>
            </a:extLst>
          </p:cNvPr>
          <p:cNvGrpSpPr/>
          <p:nvPr/>
        </p:nvGrpSpPr>
        <p:grpSpPr>
          <a:xfrm>
            <a:off x="7442750" y="1851224"/>
            <a:ext cx="4403717" cy="4890144"/>
            <a:chOff x="7442750" y="1851224"/>
            <a:chExt cx="4403717" cy="4890144"/>
          </a:xfrm>
        </p:grpSpPr>
        <p:sp>
          <p:nvSpPr>
            <p:cNvPr id="119" name="CuadroTexto 118">
              <a:extLst>
                <a:ext uri="{FF2B5EF4-FFF2-40B4-BE49-F238E27FC236}">
                  <a16:creationId xmlns:a16="http://schemas.microsoft.com/office/drawing/2014/main" id="{8B9E2A10-C54B-5F4D-B316-8978DAB2C4EE}"/>
                </a:ext>
              </a:extLst>
            </p:cNvPr>
            <p:cNvSpPr txBox="1"/>
            <p:nvPr/>
          </p:nvSpPr>
          <p:spPr>
            <a:xfrm>
              <a:off x="9044889" y="6464369"/>
              <a:ext cx="218452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 err="1">
                  <a:solidFill>
                    <a:srgbClr val="494A49"/>
                  </a:solidFill>
                  <a:latin typeface="DIN Alternate" panose="020B0500000000000000" pitchFamily="34" charset="77"/>
                </a:rPr>
                <a:t>Functional</a:t>
              </a:r>
              <a:r>
                <a:rPr lang="es-E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 complete </a:t>
              </a:r>
              <a:r>
                <a:rPr lang="es-ES" sz="1200" dirty="0" err="1">
                  <a:solidFill>
                    <a:srgbClr val="494A49"/>
                  </a:solidFill>
                  <a:latin typeface="DIN Alternate" panose="020B0500000000000000" pitchFamily="34" charset="77"/>
                </a:rPr>
                <a:t>protein</a:t>
              </a:r>
              <a:endParaRPr lang="es-ES" sz="1200" dirty="0">
                <a:solidFill>
                  <a:srgbClr val="494A49"/>
                </a:solidFill>
                <a:latin typeface="DIN Alternate" panose="020B0500000000000000" pitchFamily="34" charset="77"/>
              </a:endParaRPr>
            </a:p>
          </p:txBody>
        </p:sp>
        <p:cxnSp>
          <p:nvCxnSpPr>
            <p:cNvPr id="120" name="Conector recto 119">
              <a:extLst>
                <a:ext uri="{FF2B5EF4-FFF2-40B4-BE49-F238E27FC236}">
                  <a16:creationId xmlns:a16="http://schemas.microsoft.com/office/drawing/2014/main" id="{A64F1EB1-5327-CC44-B1D5-94968D79A076}"/>
                </a:ext>
              </a:extLst>
            </p:cNvPr>
            <p:cNvCxnSpPr>
              <a:cxnSpLocks/>
            </p:cNvCxnSpPr>
            <p:nvPr/>
          </p:nvCxnSpPr>
          <p:spPr>
            <a:xfrm>
              <a:off x="7934642" y="3066672"/>
              <a:ext cx="3849990" cy="0"/>
            </a:xfrm>
            <a:prstGeom prst="line">
              <a:avLst/>
            </a:prstGeom>
            <a:ln>
              <a:solidFill>
                <a:srgbClr val="9F968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CuadroTexto 120">
              <a:extLst>
                <a:ext uri="{FF2B5EF4-FFF2-40B4-BE49-F238E27FC236}">
                  <a16:creationId xmlns:a16="http://schemas.microsoft.com/office/drawing/2014/main" id="{6A2E1588-2BEB-AA42-A52C-1F3D419C028E}"/>
                </a:ext>
              </a:extLst>
            </p:cNvPr>
            <p:cNvSpPr txBox="1"/>
            <p:nvPr/>
          </p:nvSpPr>
          <p:spPr>
            <a:xfrm>
              <a:off x="7442750" y="2930232"/>
              <a:ext cx="4812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DNA</a:t>
              </a:r>
            </a:p>
          </p:txBody>
        </p:sp>
        <p:pic>
          <p:nvPicPr>
            <p:cNvPr id="122" name="Imagen 121">
              <a:extLst>
                <a:ext uri="{FF2B5EF4-FFF2-40B4-BE49-F238E27FC236}">
                  <a16:creationId xmlns:a16="http://schemas.microsoft.com/office/drawing/2014/main" id="{3AA4C7DB-6A73-CF40-AF97-6D4C834622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105" b="88468" l="25057" r="79532">
                          <a14:foregroundMark x1="53592" y1="51371" x2="53592" y2="51371"/>
                          <a14:foregroundMark x1="70040" y1="45282" x2="70040" y2="45282"/>
                          <a14:foregroundMark x1="59065" y1="23669" x2="59065" y2="23669"/>
                        </a14:backgroundRemoval>
                      </a14:imgEffect>
                    </a14:imgLayer>
                  </a14:imgProps>
                </a:ext>
              </a:extLst>
            </a:blip>
            <a:srcRect l="25350" t="8433" r="20040" b="12736"/>
            <a:stretch/>
          </p:blipFill>
          <p:spPr>
            <a:xfrm rot="453583">
              <a:off x="8745662" y="2435240"/>
              <a:ext cx="405997" cy="414324"/>
            </a:xfrm>
            <a:prstGeom prst="rect">
              <a:avLst/>
            </a:prstGeom>
            <a:effectLst/>
            <a:scene3d>
              <a:camera prst="orthographicFront">
                <a:rot lat="0" lon="10800000" rev="0"/>
              </a:camera>
              <a:lightRig rig="threePt" dir="t"/>
            </a:scene3d>
          </p:spPr>
        </p:pic>
        <p:sp>
          <p:nvSpPr>
            <p:cNvPr id="123" name="CuadroTexto 122">
              <a:extLst>
                <a:ext uri="{FF2B5EF4-FFF2-40B4-BE49-F238E27FC236}">
                  <a16:creationId xmlns:a16="http://schemas.microsoft.com/office/drawing/2014/main" id="{FDE411E4-904B-2A43-AAEB-E8ECD3437048}"/>
                </a:ext>
              </a:extLst>
            </p:cNvPr>
            <p:cNvSpPr txBox="1"/>
            <p:nvPr/>
          </p:nvSpPr>
          <p:spPr>
            <a:xfrm>
              <a:off x="7442750" y="3630277"/>
              <a:ext cx="79487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DNA</a:t>
              </a:r>
            </a:p>
          </p:txBody>
        </p:sp>
        <p:sp>
          <p:nvSpPr>
            <p:cNvPr id="124" name="CuadroTexto 123">
              <a:extLst>
                <a:ext uri="{FF2B5EF4-FFF2-40B4-BE49-F238E27FC236}">
                  <a16:creationId xmlns:a16="http://schemas.microsoft.com/office/drawing/2014/main" id="{C3D240C3-3C29-8C46-A926-3F5B8341EEBA}"/>
                </a:ext>
              </a:extLst>
            </p:cNvPr>
            <p:cNvSpPr txBox="1"/>
            <p:nvPr/>
          </p:nvSpPr>
          <p:spPr>
            <a:xfrm>
              <a:off x="7442750" y="4453389"/>
              <a:ext cx="6286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mRNA</a:t>
              </a:r>
            </a:p>
          </p:txBody>
        </p:sp>
        <p:sp>
          <p:nvSpPr>
            <p:cNvPr id="125" name="CuadroTexto 124">
              <a:extLst>
                <a:ext uri="{FF2B5EF4-FFF2-40B4-BE49-F238E27FC236}">
                  <a16:creationId xmlns:a16="http://schemas.microsoft.com/office/drawing/2014/main" id="{FB28B352-C72D-8E42-95A2-3E73AD8B257B}"/>
                </a:ext>
              </a:extLst>
            </p:cNvPr>
            <p:cNvSpPr txBox="1"/>
            <p:nvPr/>
          </p:nvSpPr>
          <p:spPr>
            <a:xfrm>
              <a:off x="7442750" y="5315386"/>
              <a:ext cx="64998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Protein</a:t>
              </a:r>
            </a:p>
          </p:txBody>
        </p:sp>
        <p:cxnSp>
          <p:nvCxnSpPr>
            <p:cNvPr id="126" name="Conector recto de flecha 125">
              <a:extLst>
                <a:ext uri="{FF2B5EF4-FFF2-40B4-BE49-F238E27FC236}">
                  <a16:creationId xmlns:a16="http://schemas.microsoft.com/office/drawing/2014/main" id="{AC935A84-836B-714C-96AE-31DF002A94C6}"/>
                </a:ext>
              </a:extLst>
            </p:cNvPr>
            <p:cNvCxnSpPr/>
            <p:nvPr/>
          </p:nvCxnSpPr>
          <p:spPr>
            <a:xfrm>
              <a:off x="9991244" y="4014250"/>
              <a:ext cx="0" cy="439139"/>
            </a:xfrm>
            <a:prstGeom prst="straightConnector1">
              <a:avLst/>
            </a:prstGeom>
            <a:ln w="12700">
              <a:solidFill>
                <a:schemeClr val="bg2">
                  <a:lumMod val="60000"/>
                  <a:lumOff val="40000"/>
                </a:schemeClr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Rectángulo 126">
              <a:extLst>
                <a:ext uri="{FF2B5EF4-FFF2-40B4-BE49-F238E27FC236}">
                  <a16:creationId xmlns:a16="http://schemas.microsoft.com/office/drawing/2014/main" id="{ED625901-9D57-D146-BDD7-107390850667}"/>
                </a:ext>
              </a:extLst>
            </p:cNvPr>
            <p:cNvSpPr/>
            <p:nvPr/>
          </p:nvSpPr>
          <p:spPr>
            <a:xfrm>
              <a:off x="8404961" y="292811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exon1</a:t>
              </a:r>
            </a:p>
          </p:txBody>
        </p:sp>
        <p:sp>
          <p:nvSpPr>
            <p:cNvPr id="128" name="Rectángulo 127">
              <a:extLst>
                <a:ext uri="{FF2B5EF4-FFF2-40B4-BE49-F238E27FC236}">
                  <a16:creationId xmlns:a16="http://schemas.microsoft.com/office/drawing/2014/main" id="{1B3FCDC8-E6CB-C249-BD4B-F7B4337A3459}"/>
                </a:ext>
              </a:extLst>
            </p:cNvPr>
            <p:cNvSpPr/>
            <p:nvPr/>
          </p:nvSpPr>
          <p:spPr>
            <a:xfrm>
              <a:off x="9228091" y="292811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exon2</a:t>
              </a:r>
            </a:p>
          </p:txBody>
        </p:sp>
        <p:sp>
          <p:nvSpPr>
            <p:cNvPr id="129" name="Rectángulo 128">
              <a:extLst>
                <a:ext uri="{FF2B5EF4-FFF2-40B4-BE49-F238E27FC236}">
                  <a16:creationId xmlns:a16="http://schemas.microsoft.com/office/drawing/2014/main" id="{8EC69ECE-48EA-C14F-978A-14D1A568BF53}"/>
                </a:ext>
              </a:extLst>
            </p:cNvPr>
            <p:cNvSpPr/>
            <p:nvPr/>
          </p:nvSpPr>
          <p:spPr>
            <a:xfrm>
              <a:off x="9804155" y="292811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exon3</a:t>
              </a:r>
            </a:p>
          </p:txBody>
        </p:sp>
        <p:cxnSp>
          <p:nvCxnSpPr>
            <p:cNvPr id="130" name="Conector recto de flecha 129">
              <a:extLst>
                <a:ext uri="{FF2B5EF4-FFF2-40B4-BE49-F238E27FC236}">
                  <a16:creationId xmlns:a16="http://schemas.microsoft.com/office/drawing/2014/main" id="{FBD7DC4D-A1E9-F94C-ACAE-84AD519006CF}"/>
                </a:ext>
              </a:extLst>
            </p:cNvPr>
            <p:cNvCxnSpPr/>
            <p:nvPr/>
          </p:nvCxnSpPr>
          <p:spPr>
            <a:xfrm>
              <a:off x="9991244" y="4896656"/>
              <a:ext cx="0" cy="439139"/>
            </a:xfrm>
            <a:prstGeom prst="straightConnector1">
              <a:avLst/>
            </a:prstGeom>
            <a:ln w="12700">
              <a:solidFill>
                <a:schemeClr val="bg2">
                  <a:lumMod val="60000"/>
                  <a:lumOff val="40000"/>
                </a:schemeClr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31" name="Picture 2" descr="Abstract Molecular Structure Human Insulin Important Stock Illustration  355088672">
              <a:extLst>
                <a:ext uri="{FF2B5EF4-FFF2-40B4-BE49-F238E27FC236}">
                  <a16:creationId xmlns:a16="http://schemas.microsoft.com/office/drawing/2014/main" id="{97AE5D11-923C-9C4D-BB6D-886211EF224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5" t="388" r="-2033" b="11416"/>
            <a:stretch/>
          </p:blipFill>
          <p:spPr bwMode="auto">
            <a:xfrm>
              <a:off x="8658854" y="5375430"/>
              <a:ext cx="2461006" cy="9377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2" name="Rectángulo 131">
              <a:extLst>
                <a:ext uri="{FF2B5EF4-FFF2-40B4-BE49-F238E27FC236}">
                  <a16:creationId xmlns:a16="http://schemas.microsoft.com/office/drawing/2014/main" id="{37547373-C583-0146-9397-9DF57095F862}"/>
                </a:ext>
              </a:extLst>
            </p:cNvPr>
            <p:cNvSpPr/>
            <p:nvPr/>
          </p:nvSpPr>
          <p:spPr>
            <a:xfrm>
              <a:off x="10372623" y="292811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exon4</a:t>
              </a:r>
            </a:p>
          </p:txBody>
        </p:sp>
        <p:sp>
          <p:nvSpPr>
            <p:cNvPr id="133" name="Rectángulo 132">
              <a:extLst>
                <a:ext uri="{FF2B5EF4-FFF2-40B4-BE49-F238E27FC236}">
                  <a16:creationId xmlns:a16="http://schemas.microsoft.com/office/drawing/2014/main" id="{8244B658-B9D0-2C4F-9BCF-473B8543F305}"/>
                </a:ext>
              </a:extLst>
            </p:cNvPr>
            <p:cNvSpPr/>
            <p:nvPr/>
          </p:nvSpPr>
          <p:spPr>
            <a:xfrm>
              <a:off x="11003931" y="292811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exon5</a:t>
              </a:r>
            </a:p>
          </p:txBody>
        </p:sp>
        <p:cxnSp>
          <p:nvCxnSpPr>
            <p:cNvPr id="134" name="Conector recto 133">
              <a:extLst>
                <a:ext uri="{FF2B5EF4-FFF2-40B4-BE49-F238E27FC236}">
                  <a16:creationId xmlns:a16="http://schemas.microsoft.com/office/drawing/2014/main" id="{CEA34426-1060-FF48-9535-CC73405486E3}"/>
                </a:ext>
              </a:extLst>
            </p:cNvPr>
            <p:cNvCxnSpPr>
              <a:cxnSpLocks/>
            </p:cNvCxnSpPr>
            <p:nvPr/>
          </p:nvCxnSpPr>
          <p:spPr>
            <a:xfrm>
              <a:off x="7996477" y="3767215"/>
              <a:ext cx="3849990" cy="0"/>
            </a:xfrm>
            <a:prstGeom prst="line">
              <a:avLst/>
            </a:prstGeom>
            <a:ln>
              <a:solidFill>
                <a:srgbClr val="9F968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Rectángulo 134">
              <a:extLst>
                <a:ext uri="{FF2B5EF4-FFF2-40B4-BE49-F238E27FC236}">
                  <a16:creationId xmlns:a16="http://schemas.microsoft.com/office/drawing/2014/main" id="{2C1228EA-B9A8-6F42-B9F8-925912D55DA5}"/>
                </a:ext>
              </a:extLst>
            </p:cNvPr>
            <p:cNvSpPr/>
            <p:nvPr/>
          </p:nvSpPr>
          <p:spPr>
            <a:xfrm>
              <a:off x="8466796" y="3628659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exon1</a:t>
              </a:r>
            </a:p>
          </p:txBody>
        </p:sp>
        <p:sp>
          <p:nvSpPr>
            <p:cNvPr id="136" name="Rectángulo 135">
              <a:extLst>
                <a:ext uri="{FF2B5EF4-FFF2-40B4-BE49-F238E27FC236}">
                  <a16:creationId xmlns:a16="http://schemas.microsoft.com/office/drawing/2014/main" id="{7D850C9D-9BB2-D643-A5B9-E03D92A5AE61}"/>
                </a:ext>
              </a:extLst>
            </p:cNvPr>
            <p:cNvSpPr/>
            <p:nvPr/>
          </p:nvSpPr>
          <p:spPr>
            <a:xfrm>
              <a:off x="9289926" y="3628659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exon2</a:t>
              </a:r>
            </a:p>
          </p:txBody>
        </p:sp>
        <p:sp>
          <p:nvSpPr>
            <p:cNvPr id="137" name="Rectángulo 136">
              <a:extLst>
                <a:ext uri="{FF2B5EF4-FFF2-40B4-BE49-F238E27FC236}">
                  <a16:creationId xmlns:a16="http://schemas.microsoft.com/office/drawing/2014/main" id="{483E043A-C162-4042-8424-3F871D0C8BC1}"/>
                </a:ext>
              </a:extLst>
            </p:cNvPr>
            <p:cNvSpPr/>
            <p:nvPr/>
          </p:nvSpPr>
          <p:spPr>
            <a:xfrm>
              <a:off x="9865990" y="3628659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exon3</a:t>
              </a:r>
            </a:p>
          </p:txBody>
        </p:sp>
        <p:sp>
          <p:nvSpPr>
            <p:cNvPr id="138" name="Rectángulo 137">
              <a:extLst>
                <a:ext uri="{FF2B5EF4-FFF2-40B4-BE49-F238E27FC236}">
                  <a16:creationId xmlns:a16="http://schemas.microsoft.com/office/drawing/2014/main" id="{69069460-0C2D-6D4D-B52C-91AE3A810F44}"/>
                </a:ext>
              </a:extLst>
            </p:cNvPr>
            <p:cNvSpPr/>
            <p:nvPr/>
          </p:nvSpPr>
          <p:spPr>
            <a:xfrm>
              <a:off x="10434458" y="3628659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exon4</a:t>
              </a:r>
            </a:p>
          </p:txBody>
        </p:sp>
        <p:sp>
          <p:nvSpPr>
            <p:cNvPr id="139" name="Rectángulo 138">
              <a:extLst>
                <a:ext uri="{FF2B5EF4-FFF2-40B4-BE49-F238E27FC236}">
                  <a16:creationId xmlns:a16="http://schemas.microsoft.com/office/drawing/2014/main" id="{6F8F67B9-E83D-6144-B90B-01D747DE63F9}"/>
                </a:ext>
              </a:extLst>
            </p:cNvPr>
            <p:cNvSpPr/>
            <p:nvPr/>
          </p:nvSpPr>
          <p:spPr>
            <a:xfrm>
              <a:off x="11065766" y="3628659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exon5</a:t>
              </a:r>
            </a:p>
          </p:txBody>
        </p:sp>
        <p:sp>
          <p:nvSpPr>
            <p:cNvPr id="142" name="Estrella de 5 puntas 141">
              <a:extLst>
                <a:ext uri="{FF2B5EF4-FFF2-40B4-BE49-F238E27FC236}">
                  <a16:creationId xmlns:a16="http://schemas.microsoft.com/office/drawing/2014/main" id="{A9363CFF-BA98-1F43-B9F2-03D3E10E7F95}"/>
                </a:ext>
              </a:extLst>
            </p:cNvPr>
            <p:cNvSpPr/>
            <p:nvPr/>
          </p:nvSpPr>
          <p:spPr>
            <a:xfrm>
              <a:off x="9044889" y="3677384"/>
              <a:ext cx="166143" cy="180060"/>
            </a:xfrm>
            <a:prstGeom prst="star5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3" name="CuadroTexto 142">
              <a:extLst>
                <a:ext uri="{FF2B5EF4-FFF2-40B4-BE49-F238E27FC236}">
                  <a16:creationId xmlns:a16="http://schemas.microsoft.com/office/drawing/2014/main" id="{36447F83-B969-C34C-99B7-AF0B66D60B43}"/>
                </a:ext>
              </a:extLst>
            </p:cNvPr>
            <p:cNvSpPr txBox="1"/>
            <p:nvPr/>
          </p:nvSpPr>
          <p:spPr>
            <a:xfrm>
              <a:off x="8867835" y="387678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800" dirty="0">
                  <a:solidFill>
                    <a:srgbClr val="C00000"/>
                  </a:solidFill>
                  <a:latin typeface="Times" pitchFamily="2" charset="0"/>
                </a:rPr>
                <a:t>CRISPR</a:t>
              </a:r>
            </a:p>
            <a:p>
              <a:pPr algn="ctr"/>
              <a:r>
                <a:rPr lang="es-ES" sz="800" dirty="0">
                  <a:solidFill>
                    <a:srgbClr val="C00000"/>
                  </a:solidFill>
                  <a:latin typeface="Times" pitchFamily="2" charset="0"/>
                </a:rPr>
                <a:t>INDEL</a:t>
              </a:r>
            </a:p>
          </p:txBody>
        </p:sp>
        <p:sp>
          <p:nvSpPr>
            <p:cNvPr id="144" name="Rectángulo 143">
              <a:extLst>
                <a:ext uri="{FF2B5EF4-FFF2-40B4-BE49-F238E27FC236}">
                  <a16:creationId xmlns:a16="http://schemas.microsoft.com/office/drawing/2014/main" id="{E1BB0CAA-5424-134F-8149-62F427810A91}"/>
                </a:ext>
              </a:extLst>
            </p:cNvPr>
            <p:cNvSpPr/>
            <p:nvPr/>
          </p:nvSpPr>
          <p:spPr>
            <a:xfrm>
              <a:off x="8846497" y="448914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exon1</a:t>
              </a:r>
            </a:p>
          </p:txBody>
        </p:sp>
        <p:sp>
          <p:nvSpPr>
            <p:cNvPr id="145" name="Rectángulo 144">
              <a:extLst>
                <a:ext uri="{FF2B5EF4-FFF2-40B4-BE49-F238E27FC236}">
                  <a16:creationId xmlns:a16="http://schemas.microsoft.com/office/drawing/2014/main" id="{78EDD0D6-1FF2-F149-9B54-4F696016107F}"/>
                </a:ext>
              </a:extLst>
            </p:cNvPr>
            <p:cNvSpPr/>
            <p:nvPr/>
          </p:nvSpPr>
          <p:spPr>
            <a:xfrm>
              <a:off x="9367927" y="448914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exon2</a:t>
              </a:r>
            </a:p>
          </p:txBody>
        </p:sp>
        <p:sp>
          <p:nvSpPr>
            <p:cNvPr id="146" name="Rectángulo 145">
              <a:extLst>
                <a:ext uri="{FF2B5EF4-FFF2-40B4-BE49-F238E27FC236}">
                  <a16:creationId xmlns:a16="http://schemas.microsoft.com/office/drawing/2014/main" id="{4505ADD5-6807-1746-A6D1-633B7EFCECD2}"/>
                </a:ext>
              </a:extLst>
            </p:cNvPr>
            <p:cNvSpPr/>
            <p:nvPr/>
          </p:nvSpPr>
          <p:spPr>
            <a:xfrm>
              <a:off x="9889357" y="448914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exon3</a:t>
              </a:r>
            </a:p>
          </p:txBody>
        </p:sp>
        <p:sp>
          <p:nvSpPr>
            <p:cNvPr id="147" name="Rectángulo 146">
              <a:extLst>
                <a:ext uri="{FF2B5EF4-FFF2-40B4-BE49-F238E27FC236}">
                  <a16:creationId xmlns:a16="http://schemas.microsoft.com/office/drawing/2014/main" id="{0D3A7996-24D3-9B45-9970-002A2FC59124}"/>
                </a:ext>
              </a:extLst>
            </p:cNvPr>
            <p:cNvSpPr/>
            <p:nvPr/>
          </p:nvSpPr>
          <p:spPr>
            <a:xfrm>
              <a:off x="10410787" y="448914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exon4</a:t>
              </a:r>
            </a:p>
          </p:txBody>
        </p:sp>
        <p:sp>
          <p:nvSpPr>
            <p:cNvPr id="148" name="Rectángulo 147">
              <a:extLst>
                <a:ext uri="{FF2B5EF4-FFF2-40B4-BE49-F238E27FC236}">
                  <a16:creationId xmlns:a16="http://schemas.microsoft.com/office/drawing/2014/main" id="{9146D006-886C-7642-A16E-8C08EBB02864}"/>
                </a:ext>
              </a:extLst>
            </p:cNvPr>
            <p:cNvSpPr/>
            <p:nvPr/>
          </p:nvSpPr>
          <p:spPr>
            <a:xfrm>
              <a:off x="10932218" y="4489146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exon5</a:t>
              </a:r>
            </a:p>
          </p:txBody>
        </p:sp>
        <p:sp>
          <p:nvSpPr>
            <p:cNvPr id="152" name="Rectángulo 151">
              <a:extLst>
                <a:ext uri="{FF2B5EF4-FFF2-40B4-BE49-F238E27FC236}">
                  <a16:creationId xmlns:a16="http://schemas.microsoft.com/office/drawing/2014/main" id="{F8C85ED2-3E49-D949-A115-D84B7BDA42D4}"/>
                </a:ext>
              </a:extLst>
            </p:cNvPr>
            <p:cNvSpPr/>
            <p:nvPr/>
          </p:nvSpPr>
          <p:spPr>
            <a:xfrm>
              <a:off x="9099872" y="1851224"/>
              <a:ext cx="1638590" cy="3077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Wild-type ALLELEs</a:t>
              </a:r>
            </a:p>
          </p:txBody>
        </p:sp>
        <p:pic>
          <p:nvPicPr>
            <p:cNvPr id="154" name="Imagen 153">
              <a:extLst>
                <a:ext uri="{FF2B5EF4-FFF2-40B4-BE49-F238E27FC236}">
                  <a16:creationId xmlns:a16="http://schemas.microsoft.com/office/drawing/2014/main" id="{04333DB8-D166-5941-8B75-EF24372E9F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16947" r="18126"/>
            <a:stretch/>
          </p:blipFill>
          <p:spPr>
            <a:xfrm>
              <a:off x="7968208" y="2399927"/>
              <a:ext cx="724955" cy="474543"/>
            </a:xfrm>
            <a:prstGeom prst="rect">
              <a:avLst/>
            </a:prstGeom>
          </p:spPr>
        </p:pic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D0DF9650-48BB-784F-A59D-C8981C327F37}"/>
              </a:ext>
            </a:extLst>
          </p:cNvPr>
          <p:cNvGrpSpPr/>
          <p:nvPr/>
        </p:nvGrpSpPr>
        <p:grpSpPr>
          <a:xfrm>
            <a:off x="451454" y="4215343"/>
            <a:ext cx="3868249" cy="538636"/>
            <a:chOff x="451454" y="4215343"/>
            <a:chExt cx="3868249" cy="538636"/>
          </a:xfrm>
        </p:grpSpPr>
        <p:sp>
          <p:nvSpPr>
            <p:cNvPr id="99" name="CuadroTexto 98">
              <a:extLst>
                <a:ext uri="{FF2B5EF4-FFF2-40B4-BE49-F238E27FC236}">
                  <a16:creationId xmlns:a16="http://schemas.microsoft.com/office/drawing/2014/main" id="{A612DD20-7A98-6548-ABA3-DCA95A753F3E}"/>
                </a:ext>
              </a:extLst>
            </p:cNvPr>
            <p:cNvSpPr txBox="1"/>
            <p:nvPr/>
          </p:nvSpPr>
          <p:spPr>
            <a:xfrm>
              <a:off x="451454" y="4456119"/>
              <a:ext cx="6286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rgbClr val="494A49"/>
                  </a:solidFill>
                  <a:latin typeface="DIN Alternate" panose="020B0500000000000000" pitchFamily="34" charset="77"/>
                </a:rPr>
                <a:t>mRNA</a:t>
              </a:r>
            </a:p>
          </p:txBody>
        </p:sp>
        <p:cxnSp>
          <p:nvCxnSpPr>
            <p:cNvPr id="101" name="Conector recto de flecha 100">
              <a:extLst>
                <a:ext uri="{FF2B5EF4-FFF2-40B4-BE49-F238E27FC236}">
                  <a16:creationId xmlns:a16="http://schemas.microsoft.com/office/drawing/2014/main" id="{8D15ED95-6101-894C-AB6A-EAE92303F03E}"/>
                </a:ext>
              </a:extLst>
            </p:cNvPr>
            <p:cNvCxnSpPr>
              <a:cxnSpLocks/>
            </p:cNvCxnSpPr>
            <p:nvPr/>
          </p:nvCxnSpPr>
          <p:spPr>
            <a:xfrm>
              <a:off x="3508369" y="4215343"/>
              <a:ext cx="0" cy="179934"/>
            </a:xfrm>
            <a:prstGeom prst="straightConnector1">
              <a:avLst/>
            </a:prstGeom>
            <a:ln w="12700">
              <a:solidFill>
                <a:schemeClr val="bg2">
                  <a:lumMod val="60000"/>
                  <a:lumOff val="40000"/>
                </a:schemeClr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Rectángulo 112">
              <a:extLst>
                <a:ext uri="{FF2B5EF4-FFF2-40B4-BE49-F238E27FC236}">
                  <a16:creationId xmlns:a16="http://schemas.microsoft.com/office/drawing/2014/main" id="{B4E41BA8-7DA8-CA4A-B85C-54BB0DD3B2E6}"/>
                </a:ext>
              </a:extLst>
            </p:cNvPr>
            <p:cNvSpPr/>
            <p:nvPr/>
          </p:nvSpPr>
          <p:spPr>
            <a:xfrm>
              <a:off x="3065811" y="4488654"/>
              <a:ext cx="506751" cy="264833"/>
            </a:xfrm>
            <a:prstGeom prst="rect">
              <a:avLst/>
            </a:prstGeom>
            <a:solidFill>
              <a:srgbClr val="9F9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exon1</a:t>
              </a:r>
            </a:p>
          </p:txBody>
        </p:sp>
        <p:sp>
          <p:nvSpPr>
            <p:cNvPr id="114" name="Rectángulo 113">
              <a:extLst>
                <a:ext uri="{FF2B5EF4-FFF2-40B4-BE49-F238E27FC236}">
                  <a16:creationId xmlns:a16="http://schemas.microsoft.com/office/drawing/2014/main" id="{2898CC4A-B490-7D4B-A864-2C0D6F651717}"/>
                </a:ext>
              </a:extLst>
            </p:cNvPr>
            <p:cNvSpPr/>
            <p:nvPr/>
          </p:nvSpPr>
          <p:spPr>
            <a:xfrm>
              <a:off x="3568478" y="4489146"/>
              <a:ext cx="506751" cy="264833"/>
            </a:xfrm>
            <a:prstGeom prst="rect">
              <a:avLst/>
            </a:prstGeom>
            <a:solidFill>
              <a:srgbClr val="FF9D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800" dirty="0">
                  <a:latin typeface="Times" pitchFamily="2" charset="0"/>
                </a:rPr>
                <a:t>exon8</a:t>
              </a:r>
            </a:p>
          </p:txBody>
        </p:sp>
        <p:pic>
          <p:nvPicPr>
            <p:cNvPr id="13314" name="Picture 2" descr="Vector Stop Icon - Download Free Vectors, Clipart Graphics &amp; Vector Art">
              <a:extLst>
                <a:ext uri="{FF2B5EF4-FFF2-40B4-BE49-F238E27FC236}">
                  <a16:creationId xmlns:a16="http://schemas.microsoft.com/office/drawing/2014/main" id="{75F5505A-E491-CF4E-B0E4-7FE3CD2E92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073" y="4253954"/>
              <a:ext cx="348630" cy="3486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53B4CFD-795E-A442-A027-DDE962766E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87856" y="585148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7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09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"/>
          <p:cNvSpPr/>
          <p:nvPr/>
        </p:nvSpPr>
        <p:spPr>
          <a:xfrm>
            <a:off x="1491317" y="951086"/>
            <a:ext cx="8405369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	</a:t>
            </a:r>
          </a:p>
        </p:txBody>
      </p:sp>
      <p:grpSp>
        <p:nvGrpSpPr>
          <p:cNvPr id="15" name="Group 21"/>
          <p:cNvGrpSpPr/>
          <p:nvPr/>
        </p:nvGrpSpPr>
        <p:grpSpPr>
          <a:xfrm>
            <a:off x="3215680" y="1681497"/>
            <a:ext cx="4428938" cy="1348586"/>
            <a:chOff x="1355033" y="4115604"/>
            <a:chExt cx="5794134" cy="1842413"/>
          </a:xfrm>
        </p:grpSpPr>
        <p:pic>
          <p:nvPicPr>
            <p:cNvPr id="16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3543" y="4365698"/>
              <a:ext cx="1390075" cy="872838"/>
            </a:xfrm>
            <a:prstGeom prst="rect">
              <a:avLst/>
            </a:prstGeom>
          </p:spPr>
        </p:pic>
        <p:sp>
          <p:nvSpPr>
            <p:cNvPr id="17" name="TextBox 10"/>
            <p:cNvSpPr txBox="1"/>
            <p:nvPr/>
          </p:nvSpPr>
          <p:spPr>
            <a:xfrm>
              <a:off x="1616951" y="5139383"/>
              <a:ext cx="1019621" cy="3363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b="1" dirty="0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Cancer cell</a:t>
              </a:r>
            </a:p>
          </p:txBody>
        </p:sp>
        <p:pic>
          <p:nvPicPr>
            <p:cNvPr id="18" name="Picture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849152" y="4699691"/>
              <a:ext cx="503311" cy="179261"/>
            </a:xfrm>
            <a:prstGeom prst="rect">
              <a:avLst/>
            </a:prstGeom>
          </p:spPr>
        </p:pic>
        <p:sp>
          <p:nvSpPr>
            <p:cNvPr id="19" name="Rectangle 12"/>
            <p:cNvSpPr/>
            <p:nvPr/>
          </p:nvSpPr>
          <p:spPr>
            <a:xfrm>
              <a:off x="1988634" y="4739268"/>
              <a:ext cx="112174" cy="68147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8"/>
            <p:cNvSpPr/>
            <p:nvPr/>
          </p:nvSpPr>
          <p:spPr>
            <a:xfrm>
              <a:off x="2084947" y="4739268"/>
              <a:ext cx="112174" cy="6814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1355033" y="4115604"/>
              <a:ext cx="1166419" cy="3363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b="1" dirty="0" err="1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FuGe</a:t>
              </a:r>
              <a:r>
                <a:rPr lang="en-GB" sz="1000" b="1" dirty="0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 or AMP</a:t>
              </a:r>
            </a:p>
          </p:txBody>
        </p:sp>
        <p:cxnSp>
          <p:nvCxnSpPr>
            <p:cNvPr id="22" name="Curved Connector 14"/>
            <p:cNvCxnSpPr/>
            <p:nvPr/>
          </p:nvCxnSpPr>
          <p:spPr>
            <a:xfrm rot="16200000" flipH="1">
              <a:off x="1732772" y="4400464"/>
              <a:ext cx="276310" cy="235414"/>
            </a:xfrm>
            <a:prstGeom prst="curvedConnector3">
              <a:avLst>
                <a:gd name="adj1" fmla="val 99326"/>
              </a:avLst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23" name="Picture 2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54626" y="4361431"/>
              <a:ext cx="1390075" cy="872838"/>
            </a:xfrm>
            <a:prstGeom prst="rect">
              <a:avLst/>
            </a:prstGeom>
          </p:spPr>
        </p:pic>
        <p:pic>
          <p:nvPicPr>
            <p:cNvPr id="24" name="Picture 2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20235" y="4695424"/>
              <a:ext cx="503311" cy="179261"/>
            </a:xfrm>
            <a:prstGeom prst="rect">
              <a:avLst/>
            </a:prstGeom>
          </p:spPr>
        </p:pic>
        <p:sp>
          <p:nvSpPr>
            <p:cNvPr id="25" name="Rectangle 25"/>
            <p:cNvSpPr/>
            <p:nvPr/>
          </p:nvSpPr>
          <p:spPr>
            <a:xfrm>
              <a:off x="3559717" y="4735001"/>
              <a:ext cx="112174" cy="68147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6"/>
            <p:cNvSpPr/>
            <p:nvPr/>
          </p:nvSpPr>
          <p:spPr>
            <a:xfrm>
              <a:off x="3656030" y="4735001"/>
              <a:ext cx="112174" cy="6814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17"/>
            <p:cNvGrpSpPr/>
            <p:nvPr/>
          </p:nvGrpSpPr>
          <p:grpSpPr>
            <a:xfrm>
              <a:off x="3154626" y="4293845"/>
              <a:ext cx="272586" cy="232945"/>
              <a:chOff x="5036634" y="4423381"/>
              <a:chExt cx="272586" cy="232945"/>
            </a:xfrm>
          </p:grpSpPr>
          <p:sp>
            <p:nvSpPr>
              <p:cNvPr id="46" name="Hexagon 16"/>
              <p:cNvSpPr/>
              <p:nvPr/>
            </p:nvSpPr>
            <p:spPr>
              <a:xfrm>
                <a:off x="5036634" y="4423381"/>
                <a:ext cx="272586" cy="232945"/>
              </a:xfrm>
              <a:prstGeom prst="hexagon">
                <a:avLst/>
              </a:prstGeom>
              <a:noFill/>
              <a:ln>
                <a:solidFill>
                  <a:srgbClr val="0092A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47" name="Picture 28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13387664" flipH="1">
                <a:off x="5101068" y="4452287"/>
                <a:ext cx="170047" cy="119600"/>
              </a:xfrm>
              <a:prstGeom prst="rect">
                <a:avLst/>
              </a:prstGeom>
            </p:spPr>
          </p:pic>
          <p:pic>
            <p:nvPicPr>
              <p:cNvPr id="48" name="Picture 2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2235854" flipH="1">
                <a:off x="5078952" y="4526649"/>
                <a:ext cx="170047" cy="119600"/>
              </a:xfrm>
              <a:prstGeom prst="rect">
                <a:avLst/>
              </a:prstGeom>
            </p:spPr>
          </p:pic>
        </p:grpSp>
        <p:grpSp>
          <p:nvGrpSpPr>
            <p:cNvPr id="28" name="Group 31"/>
            <p:cNvGrpSpPr/>
            <p:nvPr/>
          </p:nvGrpSpPr>
          <p:grpSpPr>
            <a:xfrm>
              <a:off x="3768204" y="4177372"/>
              <a:ext cx="272586" cy="232945"/>
              <a:chOff x="5036634" y="4423381"/>
              <a:chExt cx="272586" cy="232945"/>
            </a:xfrm>
          </p:grpSpPr>
          <p:sp>
            <p:nvSpPr>
              <p:cNvPr id="43" name="Hexagon 37"/>
              <p:cNvSpPr/>
              <p:nvPr/>
            </p:nvSpPr>
            <p:spPr>
              <a:xfrm>
                <a:off x="5036634" y="4423381"/>
                <a:ext cx="272586" cy="232945"/>
              </a:xfrm>
              <a:prstGeom prst="hexagon">
                <a:avLst/>
              </a:prstGeom>
              <a:noFill/>
              <a:ln>
                <a:solidFill>
                  <a:srgbClr val="0092A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44" name="Picture 38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13387664" flipH="1">
                <a:off x="5101068" y="4452287"/>
                <a:ext cx="170047" cy="119600"/>
              </a:xfrm>
              <a:prstGeom prst="rect">
                <a:avLst/>
              </a:prstGeom>
            </p:spPr>
          </p:pic>
          <p:pic>
            <p:nvPicPr>
              <p:cNvPr id="45" name="Picture 3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2235854" flipH="1">
                <a:off x="5078952" y="4526649"/>
                <a:ext cx="170047" cy="119600"/>
              </a:xfrm>
              <a:prstGeom prst="rect">
                <a:avLst/>
              </a:prstGeom>
            </p:spPr>
          </p:pic>
        </p:grpSp>
        <p:grpSp>
          <p:nvGrpSpPr>
            <p:cNvPr id="29" name="Group 40"/>
            <p:cNvGrpSpPr/>
            <p:nvPr/>
          </p:nvGrpSpPr>
          <p:grpSpPr>
            <a:xfrm>
              <a:off x="3718344" y="5131467"/>
              <a:ext cx="272586" cy="232945"/>
              <a:chOff x="5036634" y="4423381"/>
              <a:chExt cx="272586" cy="232945"/>
            </a:xfrm>
          </p:grpSpPr>
          <p:sp>
            <p:nvSpPr>
              <p:cNvPr id="40" name="Hexagon 41"/>
              <p:cNvSpPr/>
              <p:nvPr/>
            </p:nvSpPr>
            <p:spPr>
              <a:xfrm>
                <a:off x="5036634" y="4423381"/>
                <a:ext cx="272586" cy="232945"/>
              </a:xfrm>
              <a:prstGeom prst="hexagon">
                <a:avLst/>
              </a:prstGeom>
              <a:noFill/>
              <a:ln>
                <a:solidFill>
                  <a:srgbClr val="0092A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41" name="Picture 42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13387664" flipH="1">
                <a:off x="5101068" y="4452287"/>
                <a:ext cx="170047" cy="119600"/>
              </a:xfrm>
              <a:prstGeom prst="rect">
                <a:avLst/>
              </a:prstGeom>
            </p:spPr>
          </p:pic>
          <p:pic>
            <p:nvPicPr>
              <p:cNvPr id="42" name="Picture 4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2235854" flipH="1">
                <a:off x="5078952" y="4526649"/>
                <a:ext cx="170047" cy="119600"/>
              </a:xfrm>
              <a:prstGeom prst="rect">
                <a:avLst/>
              </a:prstGeom>
            </p:spPr>
          </p:pic>
        </p:grpSp>
        <p:pic>
          <p:nvPicPr>
            <p:cNvPr id="30" name="Picture 4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78912" y="4361431"/>
              <a:ext cx="1390075" cy="872838"/>
            </a:xfrm>
            <a:prstGeom prst="rect">
              <a:avLst/>
            </a:prstGeom>
          </p:spPr>
        </p:pic>
        <p:pic>
          <p:nvPicPr>
            <p:cNvPr id="31" name="Picture 4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844521" y="4695424"/>
              <a:ext cx="503311" cy="179261"/>
            </a:xfrm>
            <a:prstGeom prst="rect">
              <a:avLst/>
            </a:prstGeom>
          </p:spPr>
        </p:pic>
        <p:sp>
          <p:nvSpPr>
            <p:cNvPr id="32" name="Rectangle 46"/>
            <p:cNvSpPr/>
            <p:nvPr/>
          </p:nvSpPr>
          <p:spPr>
            <a:xfrm>
              <a:off x="4984003" y="4735001"/>
              <a:ext cx="112174" cy="68147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7"/>
            <p:cNvSpPr/>
            <p:nvPr/>
          </p:nvSpPr>
          <p:spPr>
            <a:xfrm>
              <a:off x="5080316" y="4735001"/>
              <a:ext cx="112174" cy="6814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5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2235854" flipH="1">
              <a:off x="5040448" y="4839146"/>
              <a:ext cx="170047" cy="119600"/>
            </a:xfrm>
            <a:prstGeom prst="rect">
              <a:avLst/>
            </a:prstGeom>
          </p:spPr>
        </p:pic>
        <p:sp>
          <p:nvSpPr>
            <p:cNvPr id="36" name="TextBox 52"/>
            <p:cNvSpPr txBox="1"/>
            <p:nvPr/>
          </p:nvSpPr>
          <p:spPr>
            <a:xfrm>
              <a:off x="2776732" y="5411394"/>
              <a:ext cx="1621836" cy="546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CRISPR component delivery</a:t>
              </a:r>
            </a:p>
          </p:txBody>
        </p:sp>
        <p:sp>
          <p:nvSpPr>
            <p:cNvPr id="37" name="TextBox 53"/>
            <p:cNvSpPr txBox="1"/>
            <p:nvPr/>
          </p:nvSpPr>
          <p:spPr>
            <a:xfrm>
              <a:off x="4336618" y="5139383"/>
              <a:ext cx="1424846" cy="75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 dirty="0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Selective deletion of </a:t>
              </a:r>
              <a:r>
                <a:rPr lang="en-GB" sz="1000" b="1" dirty="0" err="1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FuGe</a:t>
              </a:r>
              <a:r>
                <a:rPr lang="en-GB" sz="1000" b="1" dirty="0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 or AMP</a:t>
              </a:r>
            </a:p>
          </p:txBody>
        </p:sp>
        <p:pic>
          <p:nvPicPr>
            <p:cNvPr id="38" name="Picture 2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58571" y="4362385"/>
              <a:ext cx="898312" cy="804575"/>
            </a:xfrm>
            <a:prstGeom prst="rect">
              <a:avLst/>
            </a:prstGeom>
          </p:spPr>
        </p:pic>
        <p:sp>
          <p:nvSpPr>
            <p:cNvPr id="39" name="TextBox 54"/>
            <p:cNvSpPr txBox="1"/>
            <p:nvPr/>
          </p:nvSpPr>
          <p:spPr>
            <a:xfrm>
              <a:off x="6081129" y="5139383"/>
              <a:ext cx="1068038" cy="546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>
                  <a:solidFill>
                    <a:schemeClr val="bg1">
                      <a:lumMod val="50000"/>
                    </a:schemeClr>
                  </a:solidFill>
                  <a:latin typeface="DIN Alternate" panose="020B0500000000000000" pitchFamily="34" charset="77"/>
                </a:rPr>
                <a:t>Cancer cell dies</a:t>
              </a:r>
            </a:p>
          </p:txBody>
        </p:sp>
      </p:grpSp>
      <p:grpSp>
        <p:nvGrpSpPr>
          <p:cNvPr id="51" name="Agrupar 50"/>
          <p:cNvGrpSpPr/>
          <p:nvPr/>
        </p:nvGrpSpPr>
        <p:grpSpPr>
          <a:xfrm>
            <a:off x="767408" y="3446595"/>
            <a:ext cx="7898674" cy="1926041"/>
            <a:chOff x="707430" y="3496259"/>
            <a:chExt cx="7898674" cy="1926041"/>
          </a:xfrm>
        </p:grpSpPr>
        <p:grpSp>
          <p:nvGrpSpPr>
            <p:cNvPr id="52" name="Group 1"/>
            <p:cNvGrpSpPr/>
            <p:nvPr/>
          </p:nvGrpSpPr>
          <p:grpSpPr>
            <a:xfrm>
              <a:off x="2833992" y="4332892"/>
              <a:ext cx="924706" cy="1089408"/>
              <a:chOff x="2708076" y="2320994"/>
              <a:chExt cx="1222431" cy="1456738"/>
            </a:xfrm>
          </p:grpSpPr>
          <p:grpSp>
            <p:nvGrpSpPr>
              <p:cNvPr id="66" name="Group 795"/>
              <p:cNvGrpSpPr/>
              <p:nvPr/>
            </p:nvGrpSpPr>
            <p:grpSpPr>
              <a:xfrm>
                <a:off x="2794081" y="2750436"/>
                <a:ext cx="972533" cy="265355"/>
                <a:chOff x="2687891" y="2743961"/>
                <a:chExt cx="1580583" cy="452616"/>
              </a:xfrm>
            </p:grpSpPr>
            <p:sp>
              <p:nvSpPr>
                <p:cNvPr id="81" name="Oval 816"/>
                <p:cNvSpPr/>
                <p:nvPr/>
              </p:nvSpPr>
              <p:spPr>
                <a:xfrm rot="1652597">
                  <a:off x="2687891" y="2867346"/>
                  <a:ext cx="329249" cy="329231"/>
                </a:xfrm>
                <a:prstGeom prst="ellipse">
                  <a:avLst/>
                </a:prstGeom>
                <a:noFill/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800"/>
                </a:p>
              </p:txBody>
            </p:sp>
            <p:cxnSp>
              <p:nvCxnSpPr>
                <p:cNvPr id="82" name="Straight Connector 817"/>
                <p:cNvCxnSpPr/>
                <p:nvPr/>
              </p:nvCxnSpPr>
              <p:spPr>
                <a:xfrm rot="1652597" flipV="1">
                  <a:off x="3025230" y="2798214"/>
                  <a:ext cx="448019" cy="248105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18"/>
                <p:cNvCxnSpPr/>
                <p:nvPr/>
              </p:nvCxnSpPr>
              <p:spPr>
                <a:xfrm>
                  <a:off x="2983592" y="3136922"/>
                  <a:ext cx="509874" cy="10682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Straight Connector 819"/>
                <p:cNvCxnSpPr/>
                <p:nvPr/>
              </p:nvCxnSpPr>
              <p:spPr>
                <a:xfrm flipV="1">
                  <a:off x="3505225" y="2743961"/>
                  <a:ext cx="116510" cy="172974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20"/>
                <p:cNvCxnSpPr/>
                <p:nvPr/>
              </p:nvCxnSpPr>
              <p:spPr>
                <a:xfrm>
                  <a:off x="3621735" y="2743961"/>
                  <a:ext cx="646739" cy="0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Straight Connector 821"/>
                <p:cNvCxnSpPr/>
                <p:nvPr/>
              </p:nvCxnSpPr>
              <p:spPr>
                <a:xfrm flipV="1">
                  <a:off x="3074604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22"/>
                <p:cNvCxnSpPr/>
                <p:nvPr/>
              </p:nvCxnSpPr>
              <p:spPr>
                <a:xfrm flipV="1">
                  <a:off x="3164112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Straight Connector 823"/>
                <p:cNvCxnSpPr/>
                <p:nvPr/>
              </p:nvCxnSpPr>
              <p:spPr>
                <a:xfrm flipV="1">
                  <a:off x="3253620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Straight Connector 824"/>
                <p:cNvCxnSpPr/>
                <p:nvPr/>
              </p:nvCxnSpPr>
              <p:spPr>
                <a:xfrm flipV="1">
                  <a:off x="3343128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Straight Connector 825"/>
                <p:cNvCxnSpPr/>
                <p:nvPr/>
              </p:nvCxnSpPr>
              <p:spPr>
                <a:xfrm flipV="1">
                  <a:off x="3432637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7" name="TextBox 796"/>
              <p:cNvSpPr txBox="1"/>
              <p:nvPr/>
            </p:nvSpPr>
            <p:spPr>
              <a:xfrm>
                <a:off x="2781941" y="2394026"/>
                <a:ext cx="769664" cy="2880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800" b="1" dirty="0">
                    <a:latin typeface="DIN Alternate" panose="020B0500000000000000" pitchFamily="34" charset="77"/>
                  </a:rPr>
                  <a:t>sgRNA#1</a:t>
                </a:r>
              </a:p>
            </p:txBody>
          </p:sp>
          <p:grpSp>
            <p:nvGrpSpPr>
              <p:cNvPr id="68" name="Group 797"/>
              <p:cNvGrpSpPr/>
              <p:nvPr/>
            </p:nvGrpSpPr>
            <p:grpSpPr>
              <a:xfrm>
                <a:off x="2846172" y="3225820"/>
                <a:ext cx="972533" cy="265355"/>
                <a:chOff x="2687891" y="2743961"/>
                <a:chExt cx="1580583" cy="452616"/>
              </a:xfrm>
            </p:grpSpPr>
            <p:sp>
              <p:nvSpPr>
                <p:cNvPr id="71" name="Oval 806"/>
                <p:cNvSpPr/>
                <p:nvPr/>
              </p:nvSpPr>
              <p:spPr>
                <a:xfrm rot="1652597">
                  <a:off x="2687891" y="2867346"/>
                  <a:ext cx="329249" cy="329231"/>
                </a:xfrm>
                <a:prstGeom prst="ellipse">
                  <a:avLst/>
                </a:prstGeom>
                <a:noFill/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800"/>
                </a:p>
              </p:txBody>
            </p:sp>
            <p:cxnSp>
              <p:nvCxnSpPr>
                <p:cNvPr id="72" name="Straight Connector 807"/>
                <p:cNvCxnSpPr/>
                <p:nvPr/>
              </p:nvCxnSpPr>
              <p:spPr>
                <a:xfrm rot="1652597" flipV="1">
                  <a:off x="3025230" y="2798214"/>
                  <a:ext cx="448019" cy="248105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808"/>
                <p:cNvCxnSpPr/>
                <p:nvPr/>
              </p:nvCxnSpPr>
              <p:spPr>
                <a:xfrm>
                  <a:off x="2983592" y="3136922"/>
                  <a:ext cx="509874" cy="10682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809"/>
                <p:cNvCxnSpPr/>
                <p:nvPr/>
              </p:nvCxnSpPr>
              <p:spPr>
                <a:xfrm flipV="1">
                  <a:off x="3505225" y="2743961"/>
                  <a:ext cx="116510" cy="172974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810"/>
                <p:cNvCxnSpPr/>
                <p:nvPr/>
              </p:nvCxnSpPr>
              <p:spPr>
                <a:xfrm>
                  <a:off x="3621735" y="2743961"/>
                  <a:ext cx="646739" cy="0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Straight Connector 811"/>
                <p:cNvCxnSpPr/>
                <p:nvPr/>
              </p:nvCxnSpPr>
              <p:spPr>
                <a:xfrm flipV="1">
                  <a:off x="3074604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812"/>
                <p:cNvCxnSpPr/>
                <p:nvPr/>
              </p:nvCxnSpPr>
              <p:spPr>
                <a:xfrm flipV="1">
                  <a:off x="3164112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813"/>
                <p:cNvCxnSpPr/>
                <p:nvPr/>
              </p:nvCxnSpPr>
              <p:spPr>
                <a:xfrm flipV="1">
                  <a:off x="3253620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814"/>
                <p:cNvCxnSpPr/>
                <p:nvPr/>
              </p:nvCxnSpPr>
              <p:spPr>
                <a:xfrm flipV="1">
                  <a:off x="3343128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Straight Connector 815"/>
                <p:cNvCxnSpPr/>
                <p:nvPr/>
              </p:nvCxnSpPr>
              <p:spPr>
                <a:xfrm flipV="1">
                  <a:off x="3432637" y="2916935"/>
                  <a:ext cx="0" cy="230669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9" name="TextBox 798"/>
              <p:cNvSpPr txBox="1"/>
              <p:nvPr/>
            </p:nvSpPr>
            <p:spPr>
              <a:xfrm>
                <a:off x="2781941" y="3489644"/>
                <a:ext cx="769664" cy="2880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800" b="1" dirty="0">
                    <a:latin typeface="DIN Alternate" panose="020B0500000000000000" pitchFamily="34" charset="77"/>
                  </a:rPr>
                  <a:t>sgRNA#2</a:t>
                </a:r>
              </a:p>
            </p:txBody>
          </p:sp>
          <p:sp>
            <p:nvSpPr>
              <p:cNvPr id="70" name="Rectangle 803"/>
              <p:cNvSpPr/>
              <p:nvPr/>
            </p:nvSpPr>
            <p:spPr>
              <a:xfrm>
                <a:off x="2708076" y="2320994"/>
                <a:ext cx="1222431" cy="1440744"/>
              </a:xfrm>
              <a:prstGeom prst="rect">
                <a:avLst/>
              </a:prstGeom>
              <a:noFill/>
              <a:ln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"/>
              </a:p>
            </p:txBody>
          </p:sp>
        </p:grpSp>
        <p:grpSp>
          <p:nvGrpSpPr>
            <p:cNvPr id="53" name="Group 2"/>
            <p:cNvGrpSpPr/>
            <p:nvPr/>
          </p:nvGrpSpPr>
          <p:grpSpPr>
            <a:xfrm>
              <a:off x="3828764" y="4329330"/>
              <a:ext cx="924704" cy="1077446"/>
              <a:chOff x="4014214" y="2320994"/>
              <a:chExt cx="1222431" cy="1440744"/>
            </a:xfrm>
          </p:grpSpPr>
          <p:grpSp>
            <p:nvGrpSpPr>
              <p:cNvPr id="61" name="Group 794"/>
              <p:cNvGrpSpPr/>
              <p:nvPr/>
            </p:nvGrpSpPr>
            <p:grpSpPr>
              <a:xfrm>
                <a:off x="4031207" y="2773261"/>
                <a:ext cx="1186580" cy="854796"/>
                <a:chOff x="4315509" y="3028087"/>
                <a:chExt cx="1928456" cy="1458024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64" name="Teardrop 826"/>
                <p:cNvSpPr/>
                <p:nvPr/>
              </p:nvSpPr>
              <p:spPr>
                <a:xfrm rot="10022977">
                  <a:off x="4821141" y="3028087"/>
                  <a:ext cx="1422824" cy="1046483"/>
                </a:xfrm>
                <a:prstGeom prst="teardrop">
                  <a:avLst/>
                </a:prstGeom>
                <a:grpFill/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800"/>
                </a:p>
              </p:txBody>
            </p:sp>
            <p:sp>
              <p:nvSpPr>
                <p:cNvPr id="65" name="Chord 827"/>
                <p:cNvSpPr/>
                <p:nvPr/>
              </p:nvSpPr>
              <p:spPr>
                <a:xfrm>
                  <a:off x="4315509" y="3086880"/>
                  <a:ext cx="1411065" cy="1399231"/>
                </a:xfrm>
                <a:prstGeom prst="chord">
                  <a:avLst>
                    <a:gd name="adj1" fmla="val 1249232"/>
                    <a:gd name="adj2" fmla="val 17480810"/>
                  </a:avLst>
                </a:prstGeom>
                <a:grpFill/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800"/>
                </a:p>
              </p:txBody>
            </p:sp>
          </p:grpSp>
          <p:sp>
            <p:nvSpPr>
              <p:cNvPr id="62" name="TextBox 799"/>
              <p:cNvSpPr txBox="1"/>
              <p:nvPr/>
            </p:nvSpPr>
            <p:spPr>
              <a:xfrm>
                <a:off x="4095437" y="2398786"/>
                <a:ext cx="1059986" cy="2880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800" b="1" dirty="0">
                    <a:latin typeface="DIN Alternate" panose="020B0500000000000000" pitchFamily="34" charset="77"/>
                  </a:rPr>
                  <a:t>Cas9 nuclease</a:t>
                </a:r>
              </a:p>
            </p:txBody>
          </p:sp>
          <p:sp>
            <p:nvSpPr>
              <p:cNvPr id="63" name="Rectangle 804"/>
              <p:cNvSpPr/>
              <p:nvPr/>
            </p:nvSpPr>
            <p:spPr>
              <a:xfrm>
                <a:off x="4014214" y="2320994"/>
                <a:ext cx="1222431" cy="1440744"/>
              </a:xfrm>
              <a:prstGeom prst="rect">
                <a:avLst/>
              </a:prstGeom>
              <a:noFill/>
              <a:ln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"/>
              </a:p>
            </p:txBody>
          </p:sp>
        </p:grpSp>
        <p:grpSp>
          <p:nvGrpSpPr>
            <p:cNvPr id="54" name="Group 3"/>
            <p:cNvGrpSpPr/>
            <p:nvPr/>
          </p:nvGrpSpPr>
          <p:grpSpPr>
            <a:xfrm>
              <a:off x="4870796" y="4329518"/>
              <a:ext cx="924705" cy="1077446"/>
              <a:chOff x="5333676" y="2320994"/>
              <a:chExt cx="1222431" cy="1440744"/>
            </a:xfrm>
          </p:grpSpPr>
          <p:sp>
            <p:nvSpPr>
              <p:cNvPr id="58" name="Hexagon 800"/>
              <p:cNvSpPr/>
              <p:nvPr/>
            </p:nvSpPr>
            <p:spPr>
              <a:xfrm>
                <a:off x="5549977" y="2854618"/>
                <a:ext cx="839288" cy="670250"/>
              </a:xfrm>
              <a:prstGeom prst="hexagon">
                <a:avLst/>
              </a:prstGeom>
              <a:noFill/>
              <a:ln w="28575">
                <a:solidFill>
                  <a:schemeClr val="accent3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"/>
              </a:p>
            </p:txBody>
          </p:sp>
          <p:sp>
            <p:nvSpPr>
              <p:cNvPr id="59" name="TextBox 801"/>
              <p:cNvSpPr txBox="1"/>
              <p:nvPr/>
            </p:nvSpPr>
            <p:spPr>
              <a:xfrm>
                <a:off x="5404301" y="2398535"/>
                <a:ext cx="1081176" cy="2880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800" b="1" dirty="0">
                    <a:latin typeface="DIN Alternate" panose="020B0500000000000000" pitchFamily="34" charset="77"/>
                  </a:rPr>
                  <a:t>Delivery vector</a:t>
                </a:r>
              </a:p>
            </p:txBody>
          </p:sp>
          <p:sp>
            <p:nvSpPr>
              <p:cNvPr id="60" name="Rectangle 805"/>
              <p:cNvSpPr/>
              <p:nvPr/>
            </p:nvSpPr>
            <p:spPr>
              <a:xfrm>
                <a:off x="5333676" y="2320994"/>
                <a:ext cx="1222431" cy="1440744"/>
              </a:xfrm>
              <a:prstGeom prst="rect">
                <a:avLst/>
              </a:prstGeom>
              <a:noFill/>
              <a:ln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"/>
              </a:p>
            </p:txBody>
          </p:sp>
        </p:grpSp>
        <p:sp>
          <p:nvSpPr>
            <p:cNvPr id="55" name="TextBox 802"/>
            <p:cNvSpPr txBox="1"/>
            <p:nvPr/>
          </p:nvSpPr>
          <p:spPr>
            <a:xfrm>
              <a:off x="1139478" y="4409054"/>
              <a:ext cx="159851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>
                  <a:latin typeface="DIN Alternate" panose="020B0500000000000000" pitchFamily="34" charset="77"/>
                </a:rPr>
                <a:t>ASSET COMPONENTS</a:t>
              </a:r>
            </a:p>
          </p:txBody>
        </p:sp>
        <p:sp>
          <p:nvSpPr>
            <p:cNvPr id="56" name="Rectángulo 55"/>
            <p:cNvSpPr/>
            <p:nvPr/>
          </p:nvSpPr>
          <p:spPr>
            <a:xfrm>
              <a:off x="707430" y="3804036"/>
              <a:ext cx="789867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DIN Alternate" panose="020B0500000000000000" pitchFamily="34" charset="77"/>
                </a:rPr>
                <a:t>	Our asset is a product for </a:t>
              </a:r>
              <a:r>
                <a:rPr lang="en-GB" sz="1400" u="sng" dirty="0">
                  <a:latin typeface="DIN Alternate" panose="020B0500000000000000" pitchFamily="34" charset="77"/>
                </a:rPr>
                <a:t>in vivo therapy </a:t>
              </a:r>
              <a:r>
                <a:rPr lang="en-GB" sz="1400" dirty="0">
                  <a:latin typeface="DIN Alternate" panose="020B0500000000000000" pitchFamily="34" charset="77"/>
                </a:rPr>
                <a:t>ready to </a:t>
              </a:r>
              <a:r>
                <a:rPr lang="en-GB" sz="1400" u="sng" dirty="0">
                  <a:latin typeface="DIN Alternate" panose="020B0500000000000000" pitchFamily="34" charset="77"/>
                </a:rPr>
                <a:t>selectively attack cancer cells</a:t>
              </a:r>
              <a:endParaRPr lang="en-GB" sz="1400" dirty="0">
                <a:latin typeface="DIN Alternate" panose="020B0500000000000000" pitchFamily="34" charset="77"/>
              </a:endParaRPr>
            </a:p>
          </p:txBody>
        </p:sp>
        <p:sp>
          <p:nvSpPr>
            <p:cNvPr id="57" name="Rectángulo 56"/>
            <p:cNvSpPr/>
            <p:nvPr/>
          </p:nvSpPr>
          <p:spPr>
            <a:xfrm>
              <a:off x="738631" y="3496259"/>
              <a:ext cx="3191899" cy="3077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GENE EDITING THERAPY COMPONENTS</a:t>
              </a:r>
            </a:p>
          </p:txBody>
        </p:sp>
      </p:grpSp>
      <p:cxnSp>
        <p:nvCxnSpPr>
          <p:cNvPr id="91" name="Conector recto 90">
            <a:extLst>
              <a:ext uri="{FF2B5EF4-FFF2-40B4-BE49-F238E27FC236}">
                <a16:creationId xmlns:a16="http://schemas.microsoft.com/office/drawing/2014/main" id="{E43EAAFB-7358-0042-8D79-C611C72B8DE6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uadroTexto 91">
            <a:extLst>
              <a:ext uri="{FF2B5EF4-FFF2-40B4-BE49-F238E27FC236}">
                <a16:creationId xmlns:a16="http://schemas.microsoft.com/office/drawing/2014/main" id="{38D57393-35D2-044A-B2E9-153AE25F3C47}"/>
              </a:ext>
            </a:extLst>
          </p:cNvPr>
          <p:cNvSpPr txBox="1"/>
          <p:nvPr/>
        </p:nvSpPr>
        <p:spPr>
          <a:xfrm>
            <a:off x="366083" y="375047"/>
            <a:ext cx="7896008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THE ASSET: CRISPR-BASED GF &amp; Am TARGETING THERAPY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93" name="Picture 2" descr="esultado de imagen de cnio">
            <a:extLst>
              <a:ext uri="{FF2B5EF4-FFF2-40B4-BE49-F238E27FC236}">
                <a16:creationId xmlns:a16="http://schemas.microsoft.com/office/drawing/2014/main" id="{E0818A0F-6248-DD42-BF23-F30940785E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Rectángulo 93">
            <a:extLst>
              <a:ext uri="{FF2B5EF4-FFF2-40B4-BE49-F238E27FC236}">
                <a16:creationId xmlns:a16="http://schemas.microsoft.com/office/drawing/2014/main" id="{9D8E05BF-20A0-6444-A169-958CB33CE9D3}"/>
              </a:ext>
            </a:extLst>
          </p:cNvPr>
          <p:cNvSpPr/>
          <p:nvPr/>
        </p:nvSpPr>
        <p:spPr>
          <a:xfrm>
            <a:off x="767408" y="1135050"/>
            <a:ext cx="1391599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THE APPROACH</a:t>
            </a:r>
          </a:p>
        </p:txBody>
      </p:sp>
      <p:sp>
        <p:nvSpPr>
          <p:cNvPr id="95" name="Rectángulo 94">
            <a:extLst>
              <a:ext uri="{FF2B5EF4-FFF2-40B4-BE49-F238E27FC236}">
                <a16:creationId xmlns:a16="http://schemas.microsoft.com/office/drawing/2014/main" id="{7FF74CAD-6326-3B4C-A218-F56E1CC5F366}"/>
              </a:ext>
            </a:extLst>
          </p:cNvPr>
          <p:cNvSpPr/>
          <p:nvPr/>
        </p:nvSpPr>
        <p:spPr>
          <a:xfrm>
            <a:off x="1513860" y="1144393"/>
            <a:ext cx="87586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DIN Alternate" panose="020B0500000000000000" pitchFamily="34" charset="77"/>
              </a:rPr>
              <a:t>	Development of an </a:t>
            </a:r>
            <a:r>
              <a:rPr lang="en-GB" sz="1400" u="sng" dirty="0">
                <a:latin typeface="DIN Alternate" panose="020B0500000000000000" pitchFamily="34" charset="77"/>
              </a:rPr>
              <a:t>innovative therapy PLATFORM against </a:t>
            </a:r>
            <a:r>
              <a:rPr lang="en-GB" sz="1400" u="sng" dirty="0" err="1">
                <a:latin typeface="DIN Alternate" panose="020B0500000000000000" pitchFamily="34" charset="77"/>
              </a:rPr>
              <a:t>FuGe</a:t>
            </a:r>
            <a:r>
              <a:rPr lang="en-GB" sz="1400" u="sng" dirty="0">
                <a:latin typeface="DIN Alternate" panose="020B0500000000000000" pitchFamily="34" charset="77"/>
              </a:rPr>
              <a:t> or AMP </a:t>
            </a:r>
            <a:r>
              <a:rPr lang="en-GB" sz="1400" dirty="0">
                <a:latin typeface="DIN Alternate" panose="020B0500000000000000" pitchFamily="34" charset="77"/>
              </a:rPr>
              <a:t>essential for tumour viability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ABEF349-D981-E343-A7B1-A1F9047387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80576" y="58772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19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g. 4">
            <a:extLst>
              <a:ext uri="{FF2B5EF4-FFF2-40B4-BE49-F238E27FC236}">
                <a16:creationId xmlns:a16="http://schemas.microsoft.com/office/drawing/2014/main" id="{2E3C9866-A387-5943-B436-0EF36B084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43671"/>
            <a:ext cx="565819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A57C5F9-BB76-9E4E-BEEE-6BA317F2F1CC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64CB7085-5A06-5E49-A4CC-329C59B621BC}"/>
              </a:ext>
            </a:extLst>
          </p:cNvPr>
          <p:cNvSpPr txBox="1"/>
          <p:nvPr/>
        </p:nvSpPr>
        <p:spPr>
          <a:xfrm>
            <a:off x="366083" y="375047"/>
            <a:ext cx="2809615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TARGET INDICATION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6" name="Picture 2" descr="esultado de imagen de cnio">
            <a:extLst>
              <a:ext uri="{FF2B5EF4-FFF2-40B4-BE49-F238E27FC236}">
                <a16:creationId xmlns:a16="http://schemas.microsoft.com/office/drawing/2014/main" id="{8E1160DC-5D4C-2C4D-B9A5-A66A92B8EC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7FB29B7-515C-F746-87B2-A3E140FAC0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6083" y="1979439"/>
            <a:ext cx="4946650" cy="33528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38C3213-F148-5B47-A6E4-D3092650E133}"/>
              </a:ext>
            </a:extLst>
          </p:cNvPr>
          <p:cNvSpPr/>
          <p:nvPr/>
        </p:nvSpPr>
        <p:spPr>
          <a:xfrm>
            <a:off x="2207568" y="1533441"/>
            <a:ext cx="1930337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GENE FUSIONS (</a:t>
            </a:r>
            <a:r>
              <a:rPr lang="en-GB" sz="1400" dirty="0" err="1">
                <a:solidFill>
                  <a:srgbClr val="0092A7"/>
                </a:solidFill>
                <a:latin typeface="DIN Alternate" panose="020B0500000000000000" pitchFamily="34" charset="77"/>
              </a:rPr>
              <a:t>FuGe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)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9007030-554C-1D4E-8D7A-5A814BCCD66B}"/>
              </a:ext>
            </a:extLst>
          </p:cNvPr>
          <p:cNvSpPr/>
          <p:nvPr/>
        </p:nvSpPr>
        <p:spPr>
          <a:xfrm>
            <a:off x="7608168" y="1533440"/>
            <a:ext cx="2942922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ONCOGENE AMPLIFICATIONS (AMP) 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70A7C6F-4C26-4B47-A669-8B71251581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91818" y="59492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02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ig. 4">
            <a:extLst>
              <a:ext uri="{FF2B5EF4-FFF2-40B4-BE49-F238E27FC236}">
                <a16:creationId xmlns:a16="http://schemas.microsoft.com/office/drawing/2014/main" id="{E4C5DEA4-D4D9-6C40-B770-D0CB2BD186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86" t="11548" r="4551" b="76169"/>
          <a:stretch/>
        </p:blipFill>
        <p:spPr bwMode="auto">
          <a:xfrm>
            <a:off x="695400" y="1854696"/>
            <a:ext cx="2740946" cy="88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E25AD4B-EE98-9C4E-8429-35C8DAD4C53B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821C4E09-07C3-CC4D-A5C1-A4A31246A4CB}"/>
              </a:ext>
            </a:extLst>
          </p:cNvPr>
          <p:cNvSpPr txBox="1"/>
          <p:nvPr/>
        </p:nvSpPr>
        <p:spPr>
          <a:xfrm>
            <a:off x="366083" y="375047"/>
            <a:ext cx="2809615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TARGET INDICATION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6" name="Picture 2" descr="esultado de imagen de cnio">
            <a:extLst>
              <a:ext uri="{FF2B5EF4-FFF2-40B4-BE49-F238E27FC236}">
                <a16:creationId xmlns:a16="http://schemas.microsoft.com/office/drawing/2014/main" id="{BA61A669-DBFB-7945-A1E1-2A19307599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F60898A2-BE57-9D42-B9DF-669E324FA416}"/>
              </a:ext>
            </a:extLst>
          </p:cNvPr>
          <p:cNvSpPr/>
          <p:nvPr/>
        </p:nvSpPr>
        <p:spPr>
          <a:xfrm>
            <a:off x="983432" y="1412776"/>
            <a:ext cx="2942922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ONCOGENE AMPLIFICATIONS (AMP) </a:t>
            </a:r>
          </a:p>
        </p:txBody>
      </p:sp>
      <p:pic>
        <p:nvPicPr>
          <p:cNvPr id="8" name="Picture 2" descr="Fig. 4">
            <a:extLst>
              <a:ext uri="{FF2B5EF4-FFF2-40B4-BE49-F238E27FC236}">
                <a16:creationId xmlns:a16="http://schemas.microsoft.com/office/drawing/2014/main" id="{8333EB1C-32F1-C041-8B6F-B91AC11A28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04" r="72709" b="51068"/>
          <a:stretch/>
        </p:blipFill>
        <p:spPr bwMode="auto">
          <a:xfrm>
            <a:off x="953677" y="3005738"/>
            <a:ext cx="2453397" cy="102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B1F649EA-0547-7241-9B95-B83869AFE04D}"/>
              </a:ext>
            </a:extLst>
          </p:cNvPr>
          <p:cNvSpPr/>
          <p:nvPr/>
        </p:nvSpPr>
        <p:spPr>
          <a:xfrm>
            <a:off x="4148960" y="1646426"/>
            <a:ext cx="7080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Neuroblastoma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(NB)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is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a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heterogenic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childhood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tumour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of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the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sympathetic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nervous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system</a:t>
            </a:r>
            <a:endParaRPr lang="es-ES" sz="1400" dirty="0">
              <a:solidFill>
                <a:srgbClr val="000000"/>
              </a:solidFill>
              <a:latin typeface="DIN Alternate" panose="020B0500000000000000" pitchFamily="34" charset="77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A77CDDA-4F5C-BB47-947B-146F41429ECB}"/>
              </a:ext>
            </a:extLst>
          </p:cNvPr>
          <p:cNvSpPr/>
          <p:nvPr/>
        </p:nvSpPr>
        <p:spPr>
          <a:xfrm>
            <a:off x="4148960" y="5373216"/>
            <a:ext cx="7008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Established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characteristics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for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high-risk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NB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patients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include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: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age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,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unfavorable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histopathology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, and </a:t>
            </a:r>
            <a:r>
              <a:rPr lang="es-ES" sz="1400" b="1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amplification</a:t>
            </a:r>
            <a:r>
              <a:rPr lang="es-ES" sz="1400" b="1" dirty="0">
                <a:solidFill>
                  <a:srgbClr val="000000"/>
                </a:solidFill>
                <a:latin typeface="DIN Alternate" panose="020B0500000000000000" pitchFamily="34" charset="77"/>
              </a:rPr>
              <a:t> of </a:t>
            </a:r>
            <a:r>
              <a:rPr lang="es-ES" sz="1400" b="1" i="1" dirty="0">
                <a:solidFill>
                  <a:srgbClr val="000000"/>
                </a:solidFill>
                <a:latin typeface="DIN Alternate" panose="020B0500000000000000" pitchFamily="34" charset="77"/>
              </a:rPr>
              <a:t>MYCN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.</a:t>
            </a:r>
            <a:endParaRPr lang="es-ES" sz="1400" dirty="0">
              <a:latin typeface="DIN Alternate" panose="020B0500000000000000" pitchFamily="34" charset="77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F639D49-CBAD-A640-B425-94C55EFF5D20}"/>
              </a:ext>
            </a:extLst>
          </p:cNvPr>
          <p:cNvSpPr/>
          <p:nvPr/>
        </p:nvSpPr>
        <p:spPr>
          <a:xfrm>
            <a:off x="4148959" y="3258953"/>
            <a:ext cx="7008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Clinical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behaviour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ranging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from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spontaneous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regression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to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poorly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differentiated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tumours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and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metastasis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. </a:t>
            </a:r>
            <a:endParaRPr lang="es-ES" sz="1400" dirty="0">
              <a:latin typeface="DIN Alternate" panose="020B0500000000000000" pitchFamily="34" charset="77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E4D2C44-268E-BC42-870B-992FC6204A71}"/>
              </a:ext>
            </a:extLst>
          </p:cNvPr>
          <p:cNvSpPr/>
          <p:nvPr/>
        </p:nvSpPr>
        <p:spPr>
          <a:xfrm>
            <a:off x="4148960" y="2344968"/>
            <a:ext cx="7203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Accounts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for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about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8–10% of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all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cases of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childhood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cancer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and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is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the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cause of 12–15% of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cancer-related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childhood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mortality</a:t>
            </a:r>
            <a:endParaRPr lang="es-ES" sz="1400" dirty="0">
              <a:latin typeface="DIN Alternate" panose="020B0500000000000000" pitchFamily="34" charset="77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964D74D-7CF2-6445-A6AC-B0A51F71FAA0}"/>
              </a:ext>
            </a:extLst>
          </p:cNvPr>
          <p:cNvSpPr/>
          <p:nvPr/>
        </p:nvSpPr>
        <p:spPr>
          <a:xfrm>
            <a:off x="4148960" y="4172939"/>
            <a:ext cx="7707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Risk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in NB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is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classified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as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low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,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intermediate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,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or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high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. </a:t>
            </a:r>
          </a:p>
          <a:p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	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Low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- and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intermediate-risk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patients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: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favourable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outcome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(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  <a:cs typeface="Apple Symbols" panose="02000000000000000000" pitchFamily="2" charset="-79"/>
              </a:rPr>
              <a:t>∼9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0%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event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-free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survival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rate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)</a:t>
            </a:r>
          </a:p>
          <a:p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	High-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risk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patients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have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&lt;50%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event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-free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survival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rate</a:t>
            </a:r>
            <a:endParaRPr lang="es-ES" sz="1400" dirty="0">
              <a:solidFill>
                <a:srgbClr val="000000"/>
              </a:solidFill>
              <a:latin typeface="DIN Alternate" panose="020B0500000000000000" pitchFamily="34" charset="77"/>
            </a:endParaRPr>
          </a:p>
          <a:p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	Ultra-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high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risk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patients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who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do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not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respond</a:t>
            </a:r>
            <a:r>
              <a:rPr lang="es-ES" sz="1400" dirty="0">
                <a:solidFill>
                  <a:srgbClr val="000000"/>
                </a:solidFill>
                <a:latin typeface="DIN Alternate" panose="020B0500000000000000" pitchFamily="34" charset="77"/>
              </a:rPr>
              <a:t> to </a:t>
            </a:r>
            <a:r>
              <a:rPr lang="es-ES" sz="1400" dirty="0" err="1">
                <a:solidFill>
                  <a:srgbClr val="000000"/>
                </a:solidFill>
                <a:latin typeface="DIN Alternate" panose="020B0500000000000000" pitchFamily="34" charset="77"/>
              </a:rPr>
              <a:t>therapy</a:t>
            </a:r>
            <a:endParaRPr lang="es-ES" sz="1400" dirty="0">
              <a:latin typeface="DIN Alternate" panose="020B0500000000000000" pitchFamily="34" charset="77"/>
            </a:endParaRPr>
          </a:p>
        </p:txBody>
      </p:sp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1992557-B257-CB48-9456-B9AC85F2E2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87856" y="59431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49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0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EEEC3215-7EF8-8B47-94D0-210A7647BE62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3875FF4A-CBDC-684B-B268-F521E7E52385}"/>
              </a:ext>
            </a:extLst>
          </p:cNvPr>
          <p:cNvSpPr txBox="1"/>
          <p:nvPr/>
        </p:nvSpPr>
        <p:spPr>
          <a:xfrm>
            <a:off x="366083" y="375047"/>
            <a:ext cx="5050613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CURRENT STATUS OF DEVELOPMENT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5" name="Picture 2" descr="esultado de imagen de cnio">
            <a:extLst>
              <a:ext uri="{FF2B5EF4-FFF2-40B4-BE49-F238E27FC236}">
                <a16:creationId xmlns:a16="http://schemas.microsoft.com/office/drawing/2014/main" id="{A735368F-0FC2-7344-AF67-5988B6EAA5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36DED4C-5A10-EC42-B09C-F8F2DB7DF6D8}"/>
              </a:ext>
            </a:extLst>
          </p:cNvPr>
          <p:cNvSpPr/>
          <p:nvPr/>
        </p:nvSpPr>
        <p:spPr>
          <a:xfrm>
            <a:off x="438207" y="1052736"/>
            <a:ext cx="3194208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In vitro VALIDATION (Lentivirus delivery)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19B14FE-A612-EB40-A70F-1F128E192D7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7192" r="21521" b="31884"/>
          <a:stretch/>
        </p:blipFill>
        <p:spPr>
          <a:xfrm>
            <a:off x="1559496" y="1637680"/>
            <a:ext cx="6873737" cy="1656183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84E7C0B-0697-8C4A-82E5-986824B7A9FD}"/>
              </a:ext>
            </a:extLst>
          </p:cNvPr>
          <p:cNvSpPr txBox="1"/>
          <p:nvPr/>
        </p:nvSpPr>
        <p:spPr>
          <a:xfrm>
            <a:off x="1860021" y="3320324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>
                <a:solidFill>
                  <a:srgbClr val="494A49"/>
                </a:solidFill>
                <a:latin typeface="DIN Alternate" panose="020B0500000000000000" pitchFamily="34" charset="77"/>
              </a:rPr>
              <a:t>MYCN</a:t>
            </a:r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 AMP+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2BA74CF-6C4B-504F-AB16-A2F61C1FA1A1}"/>
              </a:ext>
            </a:extLst>
          </p:cNvPr>
          <p:cNvSpPr txBox="1"/>
          <p:nvPr/>
        </p:nvSpPr>
        <p:spPr>
          <a:xfrm>
            <a:off x="3604559" y="3320324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>
                <a:solidFill>
                  <a:srgbClr val="494A49"/>
                </a:solidFill>
                <a:latin typeface="DIN Alternate" panose="020B0500000000000000" pitchFamily="34" charset="77"/>
              </a:rPr>
              <a:t>MYCN</a:t>
            </a:r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 AMP+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B077402-5078-154C-B6D0-AC0D259670AF}"/>
              </a:ext>
            </a:extLst>
          </p:cNvPr>
          <p:cNvSpPr txBox="1"/>
          <p:nvPr/>
        </p:nvSpPr>
        <p:spPr>
          <a:xfrm>
            <a:off x="5365518" y="3320324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>
                <a:solidFill>
                  <a:srgbClr val="494A49"/>
                </a:solidFill>
                <a:latin typeface="DIN Alternate" panose="020B0500000000000000" pitchFamily="34" charset="77"/>
              </a:rPr>
              <a:t>MYCN</a:t>
            </a:r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 AMP+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A1FAF9-9CDD-C941-A9F4-ADE4D858679F}"/>
              </a:ext>
            </a:extLst>
          </p:cNvPr>
          <p:cNvSpPr txBox="1"/>
          <p:nvPr/>
        </p:nvSpPr>
        <p:spPr>
          <a:xfrm>
            <a:off x="6806567" y="3320324"/>
            <a:ext cx="1646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CONTROL </a:t>
            </a:r>
            <a:r>
              <a:rPr lang="es-ES" sz="1200" i="1" dirty="0">
                <a:solidFill>
                  <a:srgbClr val="494A49"/>
                </a:solidFill>
                <a:latin typeface="DIN Alternate" panose="020B0500000000000000" pitchFamily="34" charset="77"/>
              </a:rPr>
              <a:t>MYCN</a:t>
            </a:r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 </a:t>
            </a:r>
            <a:r>
              <a:rPr lang="es-ES" sz="1200" dirty="0" err="1">
                <a:solidFill>
                  <a:srgbClr val="494A49"/>
                </a:solidFill>
                <a:latin typeface="DIN Alternate" panose="020B0500000000000000" pitchFamily="34" charset="77"/>
              </a:rPr>
              <a:t>wt</a:t>
            </a:r>
            <a:endParaRPr lang="es-ES" sz="1200" dirty="0">
              <a:solidFill>
                <a:srgbClr val="494A49"/>
              </a:solidFill>
              <a:latin typeface="DIN Alternate" panose="020B0500000000000000" pitchFamily="34" charset="77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52457C18-A435-EA42-8403-B42AD8D490C1}"/>
              </a:ext>
            </a:extLst>
          </p:cNvPr>
          <p:cNvSpPr txBox="1"/>
          <p:nvPr/>
        </p:nvSpPr>
        <p:spPr>
          <a:xfrm>
            <a:off x="1932029" y="1358958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IMR32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41872887-6B1C-E843-A174-A513F0727DB4}"/>
              </a:ext>
            </a:extLst>
          </p:cNvPr>
          <p:cNvSpPr txBox="1"/>
          <p:nvPr/>
        </p:nvSpPr>
        <p:spPr>
          <a:xfrm>
            <a:off x="3604559" y="1358958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LAN5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38DE9B8-7FF4-9C4E-AE00-B7F7D4446CF6}"/>
              </a:ext>
            </a:extLst>
          </p:cNvPr>
          <p:cNvSpPr txBox="1"/>
          <p:nvPr/>
        </p:nvSpPr>
        <p:spPr>
          <a:xfrm>
            <a:off x="5349097" y="1358958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KELLY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E1F78A73-52AE-344B-A33B-DE1BABF4E32E}"/>
              </a:ext>
            </a:extLst>
          </p:cNvPr>
          <p:cNvSpPr txBox="1"/>
          <p:nvPr/>
        </p:nvSpPr>
        <p:spPr>
          <a:xfrm>
            <a:off x="7053659" y="1358958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494A49"/>
                </a:solidFill>
                <a:latin typeface="DIN Alternate" panose="020B0500000000000000" pitchFamily="34" charset="77"/>
              </a:rPr>
              <a:t>SKNAS</a:t>
            </a:r>
          </a:p>
        </p:txBody>
      </p:sp>
      <p:grpSp>
        <p:nvGrpSpPr>
          <p:cNvPr id="36" name="Grupo 35">
            <a:extLst>
              <a:ext uri="{FF2B5EF4-FFF2-40B4-BE49-F238E27FC236}">
                <a16:creationId xmlns:a16="http://schemas.microsoft.com/office/drawing/2014/main" id="{0691E124-771F-6D4B-A030-06DF141AC144}"/>
              </a:ext>
            </a:extLst>
          </p:cNvPr>
          <p:cNvGrpSpPr/>
          <p:nvPr/>
        </p:nvGrpSpPr>
        <p:grpSpPr>
          <a:xfrm>
            <a:off x="315975" y="3781474"/>
            <a:ext cx="8659106" cy="1058834"/>
            <a:chOff x="2063552" y="3763284"/>
            <a:chExt cx="8659106" cy="1058834"/>
          </a:xfrm>
        </p:grpSpPr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10A20FA0-6A27-3E41-B2AB-41142F527431}"/>
                </a:ext>
              </a:extLst>
            </p:cNvPr>
            <p:cNvGrpSpPr/>
            <p:nvPr/>
          </p:nvGrpSpPr>
          <p:grpSpPr>
            <a:xfrm>
              <a:off x="3307073" y="3763284"/>
              <a:ext cx="7415585" cy="1058834"/>
              <a:chOff x="3307073" y="3763284"/>
              <a:chExt cx="7415585" cy="1058834"/>
            </a:xfrm>
          </p:grpSpPr>
          <p:pic>
            <p:nvPicPr>
              <p:cNvPr id="16" name="Imagen 15">
                <a:extLst>
                  <a:ext uri="{FF2B5EF4-FFF2-40B4-BE49-F238E27FC236}">
                    <a16:creationId xmlns:a16="http://schemas.microsoft.com/office/drawing/2014/main" id="{5D49E2FC-B4EC-8E49-84B5-8F047D5C12C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t="20189" r="20334" b="-1"/>
              <a:stretch/>
            </p:blipFill>
            <p:spPr>
              <a:xfrm>
                <a:off x="3307073" y="3827614"/>
                <a:ext cx="1752590" cy="994504"/>
              </a:xfrm>
              <a:prstGeom prst="rect">
                <a:avLst/>
              </a:prstGeom>
            </p:spPr>
          </p:pic>
          <p:pic>
            <p:nvPicPr>
              <p:cNvPr id="17" name="Imagen 16">
                <a:extLst>
                  <a:ext uri="{FF2B5EF4-FFF2-40B4-BE49-F238E27FC236}">
                    <a16:creationId xmlns:a16="http://schemas.microsoft.com/office/drawing/2014/main" id="{275E6A96-A63E-6C45-A9B4-29AE336C155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t="17272" r="20295"/>
              <a:stretch/>
            </p:blipFill>
            <p:spPr>
              <a:xfrm>
                <a:off x="5089360" y="3790854"/>
                <a:ext cx="1750766" cy="1014096"/>
              </a:xfrm>
              <a:prstGeom prst="rect">
                <a:avLst/>
              </a:prstGeom>
            </p:spPr>
          </p:pic>
          <p:pic>
            <p:nvPicPr>
              <p:cNvPr id="18" name="Imagen 17">
                <a:extLst>
                  <a:ext uri="{FF2B5EF4-FFF2-40B4-BE49-F238E27FC236}">
                    <a16:creationId xmlns:a16="http://schemas.microsoft.com/office/drawing/2014/main" id="{0767DC1F-C96E-0546-9D10-A1AB8E715EB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t="14815" r="21220"/>
              <a:stretch/>
            </p:blipFill>
            <p:spPr>
              <a:xfrm>
                <a:off x="6619587" y="3763284"/>
                <a:ext cx="1780669" cy="1058834"/>
              </a:xfrm>
              <a:prstGeom prst="rect">
                <a:avLst/>
              </a:prstGeom>
            </p:spPr>
          </p:pic>
          <p:pic>
            <p:nvPicPr>
              <p:cNvPr id="19" name="Imagen 18">
                <a:extLst>
                  <a:ext uri="{FF2B5EF4-FFF2-40B4-BE49-F238E27FC236}">
                    <a16:creationId xmlns:a16="http://schemas.microsoft.com/office/drawing/2014/main" id="{E9898277-8660-9A42-8B8D-9864D45A5D1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t="16897"/>
              <a:stretch/>
            </p:blipFill>
            <p:spPr>
              <a:xfrm>
                <a:off x="8521120" y="3786259"/>
                <a:ext cx="2201538" cy="1018691"/>
              </a:xfrm>
              <a:prstGeom prst="rect">
                <a:avLst/>
              </a:prstGeom>
            </p:spPr>
          </p:pic>
        </p:grpSp>
        <p:sp>
          <p:nvSpPr>
            <p:cNvPr id="33" name="Rectángulo 32">
              <a:extLst>
                <a:ext uri="{FF2B5EF4-FFF2-40B4-BE49-F238E27FC236}">
                  <a16:creationId xmlns:a16="http://schemas.microsoft.com/office/drawing/2014/main" id="{2661F0EA-BF0A-4E4A-8ACC-5B813DC222A0}"/>
                </a:ext>
              </a:extLst>
            </p:cNvPr>
            <p:cNvSpPr/>
            <p:nvPr/>
          </p:nvSpPr>
          <p:spPr>
            <a:xfrm>
              <a:off x="2063552" y="3916518"/>
              <a:ext cx="1088636" cy="612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en-US" sz="1200" dirty="0">
                  <a:latin typeface="DIN Alternate" panose="020B0500000000000000" pitchFamily="34" charset="77"/>
                </a:rPr>
                <a:t>Decreased cell growth</a:t>
              </a:r>
              <a:endParaRPr lang="es-ES" sz="1200" dirty="0">
                <a:latin typeface="DIN Alternate" panose="020B0500000000000000" pitchFamily="34" charset="77"/>
              </a:endParaRPr>
            </a:p>
          </p:txBody>
        </p:sp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id="{59BD7F3A-7E4A-9243-B747-939DE65C2F66}"/>
              </a:ext>
            </a:extLst>
          </p:cNvPr>
          <p:cNvGrpSpPr/>
          <p:nvPr/>
        </p:nvGrpSpPr>
        <p:grpSpPr>
          <a:xfrm>
            <a:off x="307459" y="4959075"/>
            <a:ext cx="8287689" cy="1766203"/>
            <a:chOff x="2055036" y="4940885"/>
            <a:chExt cx="8287689" cy="1766203"/>
          </a:xfrm>
        </p:grpSpPr>
        <p:grpSp>
          <p:nvGrpSpPr>
            <p:cNvPr id="31" name="Grupo 30">
              <a:extLst>
                <a:ext uri="{FF2B5EF4-FFF2-40B4-BE49-F238E27FC236}">
                  <a16:creationId xmlns:a16="http://schemas.microsoft.com/office/drawing/2014/main" id="{F46F2FF5-F310-8B4E-B67D-CF28F52DFE98}"/>
                </a:ext>
              </a:extLst>
            </p:cNvPr>
            <p:cNvGrpSpPr/>
            <p:nvPr/>
          </p:nvGrpSpPr>
          <p:grpSpPr>
            <a:xfrm>
              <a:off x="3307073" y="4940885"/>
              <a:ext cx="7035652" cy="1766203"/>
              <a:chOff x="3307073" y="4940885"/>
              <a:chExt cx="7035652" cy="1766203"/>
            </a:xfrm>
          </p:grpSpPr>
          <p:pic>
            <p:nvPicPr>
              <p:cNvPr id="26" name="Imagen 25">
                <a:extLst>
                  <a:ext uri="{FF2B5EF4-FFF2-40B4-BE49-F238E27FC236}">
                    <a16:creationId xmlns:a16="http://schemas.microsoft.com/office/drawing/2014/main" id="{3F5F45F2-171A-004F-BF60-CAC8C9B2992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/>
              <a:srcRect t="6756"/>
              <a:stretch/>
            </p:blipFill>
            <p:spPr>
              <a:xfrm>
                <a:off x="3307073" y="4941168"/>
                <a:ext cx="1882254" cy="1765920"/>
              </a:xfrm>
              <a:prstGeom prst="rect">
                <a:avLst/>
              </a:prstGeom>
            </p:spPr>
          </p:pic>
          <p:pic>
            <p:nvPicPr>
              <p:cNvPr id="27" name="Imagen 26">
                <a:extLst>
                  <a:ext uri="{FF2B5EF4-FFF2-40B4-BE49-F238E27FC236}">
                    <a16:creationId xmlns:a16="http://schemas.microsoft.com/office/drawing/2014/main" id="{36C7C019-BD48-2C41-AF7F-5D95C06E7E9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/>
              <a:srcRect t="6007" r="3289"/>
              <a:stretch/>
            </p:blipFill>
            <p:spPr>
              <a:xfrm>
                <a:off x="5189327" y="4973569"/>
                <a:ext cx="1672356" cy="1701118"/>
              </a:xfrm>
              <a:prstGeom prst="rect">
                <a:avLst/>
              </a:prstGeom>
            </p:spPr>
          </p:pic>
          <p:pic>
            <p:nvPicPr>
              <p:cNvPr id="28" name="Imagen 27">
                <a:extLst>
                  <a:ext uri="{FF2B5EF4-FFF2-40B4-BE49-F238E27FC236}">
                    <a16:creationId xmlns:a16="http://schemas.microsoft.com/office/drawing/2014/main" id="{998DCE78-6476-8E4A-9967-9C698F3D23C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/>
              <a:srcRect t="7907"/>
              <a:stretch/>
            </p:blipFill>
            <p:spPr>
              <a:xfrm>
                <a:off x="6792105" y="4940885"/>
                <a:ext cx="1752167" cy="1677159"/>
              </a:xfrm>
              <a:prstGeom prst="rect">
                <a:avLst/>
              </a:prstGeom>
            </p:spPr>
          </p:pic>
          <p:pic>
            <p:nvPicPr>
              <p:cNvPr id="29" name="Imagen 28">
                <a:extLst>
                  <a:ext uri="{FF2B5EF4-FFF2-40B4-BE49-F238E27FC236}">
                    <a16:creationId xmlns:a16="http://schemas.microsoft.com/office/drawing/2014/main" id="{1A54EA6F-07DE-654B-81FC-B7568FC971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/>
              <a:srcRect t="9879"/>
              <a:stretch/>
            </p:blipFill>
            <p:spPr>
              <a:xfrm>
                <a:off x="8688288" y="4973569"/>
                <a:ext cx="1654437" cy="1610768"/>
              </a:xfrm>
              <a:prstGeom prst="rect">
                <a:avLst/>
              </a:prstGeom>
            </p:spPr>
          </p:pic>
        </p:grpSp>
        <p:sp>
          <p:nvSpPr>
            <p:cNvPr id="34" name="Rectángulo 33">
              <a:extLst>
                <a:ext uri="{FF2B5EF4-FFF2-40B4-BE49-F238E27FC236}">
                  <a16:creationId xmlns:a16="http://schemas.microsoft.com/office/drawing/2014/main" id="{599CF01C-4210-304B-9967-C22EBE2639D9}"/>
                </a:ext>
              </a:extLst>
            </p:cNvPr>
            <p:cNvSpPr/>
            <p:nvPr/>
          </p:nvSpPr>
          <p:spPr>
            <a:xfrm>
              <a:off x="2055036" y="5661248"/>
              <a:ext cx="1552562" cy="612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</a:pPr>
              <a:r>
                <a:rPr lang="en-US" sz="1200" dirty="0">
                  <a:latin typeface="DIN Alternate" panose="020B0500000000000000" pitchFamily="34" charset="77"/>
                </a:rPr>
                <a:t>Decreased </a:t>
              </a:r>
              <a:r>
                <a:rPr lang="en-US" sz="1200" dirty="0" err="1">
                  <a:latin typeface="DIN Alternate" panose="020B0500000000000000" pitchFamily="34" charset="77"/>
                </a:rPr>
                <a:t>clonogenic</a:t>
              </a:r>
              <a:r>
                <a:rPr lang="en-US" sz="1200" dirty="0">
                  <a:latin typeface="DIN Alternate" panose="020B0500000000000000" pitchFamily="34" charset="77"/>
                </a:rPr>
                <a:t> growth</a:t>
              </a:r>
              <a:endParaRPr lang="es-ES" sz="1200" dirty="0">
                <a:latin typeface="DIN Alternate" panose="020B0500000000000000" pitchFamily="34" charset="77"/>
              </a:endParaRPr>
            </a:p>
          </p:txBody>
        </p:sp>
      </p:grpSp>
      <p:sp>
        <p:nvSpPr>
          <p:cNvPr id="35" name="Rectángulo 34">
            <a:extLst>
              <a:ext uri="{FF2B5EF4-FFF2-40B4-BE49-F238E27FC236}">
                <a16:creationId xmlns:a16="http://schemas.microsoft.com/office/drawing/2014/main" id="{1F9BD201-20A6-294C-A019-E48BCBEA82F6}"/>
              </a:ext>
            </a:extLst>
          </p:cNvPr>
          <p:cNvSpPr/>
          <p:nvPr/>
        </p:nvSpPr>
        <p:spPr>
          <a:xfrm>
            <a:off x="9264352" y="3197213"/>
            <a:ext cx="2542913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92A7"/>
                </a:solidFill>
                <a:latin typeface="DIN Alternate" panose="020B0500000000000000" pitchFamily="34" charset="77"/>
              </a:rPr>
              <a:t>Targeting of </a:t>
            </a:r>
            <a:r>
              <a:rPr lang="en-GB" sz="1600" i="1" dirty="0">
                <a:solidFill>
                  <a:srgbClr val="0092A7"/>
                </a:solidFill>
                <a:latin typeface="DIN Alternate" panose="020B0500000000000000" pitchFamily="34" charset="77"/>
              </a:rPr>
              <a:t>MYCN</a:t>
            </a:r>
            <a:r>
              <a:rPr lang="en-GB" sz="1600" dirty="0">
                <a:solidFill>
                  <a:srgbClr val="0092A7"/>
                </a:solidFill>
                <a:latin typeface="DIN Alternate" panose="020B0500000000000000" pitchFamily="34" charset="77"/>
              </a:rPr>
              <a:t> inhibits </a:t>
            </a:r>
            <a:r>
              <a:rPr lang="en-GB" sz="1600" dirty="0" err="1">
                <a:solidFill>
                  <a:srgbClr val="0092A7"/>
                </a:solidFill>
                <a:latin typeface="DIN Alternate" panose="020B0500000000000000" pitchFamily="34" charset="77"/>
              </a:rPr>
              <a:t>tumor</a:t>
            </a:r>
            <a:r>
              <a:rPr lang="en-GB" sz="1600" dirty="0">
                <a:solidFill>
                  <a:srgbClr val="0092A7"/>
                </a:solidFill>
                <a:latin typeface="DIN Alternate" panose="020B0500000000000000" pitchFamily="34" charset="77"/>
              </a:rPr>
              <a:t> cell growth in vitro</a:t>
            </a:r>
          </a:p>
        </p:txBody>
      </p:sp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28B5193-D174-B041-BFE6-9DBEA88173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280576" y="59958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16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22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EEEC3215-7EF8-8B47-94D0-210A7647BE62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3875FF4A-CBDC-684B-B268-F521E7E52385}"/>
              </a:ext>
            </a:extLst>
          </p:cNvPr>
          <p:cNvSpPr txBox="1"/>
          <p:nvPr/>
        </p:nvSpPr>
        <p:spPr>
          <a:xfrm>
            <a:off x="366083" y="375047"/>
            <a:ext cx="5050613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CURRENT STATUS OF DEVELOPMENT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5" name="Picture 2" descr="esultado de imagen de cnio">
            <a:extLst>
              <a:ext uri="{FF2B5EF4-FFF2-40B4-BE49-F238E27FC236}">
                <a16:creationId xmlns:a16="http://schemas.microsoft.com/office/drawing/2014/main" id="{A735368F-0FC2-7344-AF67-5988B6EAA5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36DED4C-5A10-EC42-B09C-F8F2DB7DF6D8}"/>
              </a:ext>
            </a:extLst>
          </p:cNvPr>
          <p:cNvSpPr/>
          <p:nvPr/>
        </p:nvSpPr>
        <p:spPr>
          <a:xfrm>
            <a:off x="438207" y="1052736"/>
            <a:ext cx="3256789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In vivo VALIDATION (Adenovirus delivery)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1F9BD201-20A6-294C-A019-E48BCBEA82F6}"/>
              </a:ext>
            </a:extLst>
          </p:cNvPr>
          <p:cNvSpPr/>
          <p:nvPr/>
        </p:nvSpPr>
        <p:spPr>
          <a:xfrm>
            <a:off x="10121199" y="3645024"/>
            <a:ext cx="1825612" cy="9541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i="1" dirty="0">
                <a:solidFill>
                  <a:srgbClr val="0092A7"/>
                </a:solidFill>
                <a:latin typeface="DIN Alternate" panose="020B0500000000000000" pitchFamily="34" charset="77"/>
              </a:rPr>
              <a:t>MYCN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 targeting controls </a:t>
            </a:r>
            <a:r>
              <a:rPr lang="en-GB" sz="1400" dirty="0" err="1">
                <a:solidFill>
                  <a:srgbClr val="0092A7"/>
                </a:solidFill>
                <a:latin typeface="DIN Alternate" panose="020B0500000000000000" pitchFamily="34" charset="77"/>
              </a:rPr>
              <a:t>tumor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 growth in a xenograft model</a:t>
            </a: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2DC0B4F0-442A-A44D-976F-AC4842558B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712" y="2348880"/>
            <a:ext cx="4116667" cy="2340379"/>
          </a:xfrm>
          <a:prstGeom prst="rect">
            <a:avLst/>
          </a:pr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41ACA4E2-2C9E-9049-B2E2-346FB543B8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1944" y="2942947"/>
            <a:ext cx="3883224" cy="1656184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1874B747-9941-D746-87F0-B298CD09599A}"/>
              </a:ext>
            </a:extLst>
          </p:cNvPr>
          <p:cNvGrpSpPr/>
          <p:nvPr/>
        </p:nvGrpSpPr>
        <p:grpSpPr>
          <a:xfrm>
            <a:off x="5533154" y="1190593"/>
            <a:ext cx="5243517" cy="1854910"/>
            <a:chOff x="5533154" y="1190593"/>
            <a:chExt cx="5243517" cy="185491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A6E35CB3-785B-7D42-9B0F-48858B81C6A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33154" y="1190593"/>
              <a:ext cx="3816424" cy="1854910"/>
            </a:xfrm>
            <a:prstGeom prst="rect">
              <a:avLst/>
            </a:prstGeom>
          </p:spPr>
        </p:pic>
        <p:sp>
          <p:nvSpPr>
            <p:cNvPr id="42" name="Rectángulo 41">
              <a:extLst>
                <a:ext uri="{FF2B5EF4-FFF2-40B4-BE49-F238E27FC236}">
                  <a16:creationId xmlns:a16="http://schemas.microsoft.com/office/drawing/2014/main" id="{71F858E3-52C3-6249-91B1-C6FCA099876B}"/>
                </a:ext>
              </a:extLst>
            </p:cNvPr>
            <p:cNvSpPr/>
            <p:nvPr/>
          </p:nvSpPr>
          <p:spPr>
            <a:xfrm>
              <a:off x="9688035" y="1667569"/>
              <a:ext cx="1088636" cy="612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en-US" sz="1200" dirty="0">
                  <a:latin typeface="DIN Alternate" panose="020B0500000000000000" pitchFamily="34" charset="77"/>
                </a:rPr>
                <a:t>Decreased tumor size</a:t>
              </a:r>
              <a:endParaRPr lang="es-ES" sz="1200" dirty="0">
                <a:latin typeface="DIN Alternate" panose="020B0500000000000000" pitchFamily="34" charset="77"/>
              </a:endParaRP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66C7F278-B7B9-D049-BF3D-989E558666E1}"/>
              </a:ext>
            </a:extLst>
          </p:cNvPr>
          <p:cNvGrpSpPr/>
          <p:nvPr/>
        </p:nvGrpSpPr>
        <p:grpSpPr>
          <a:xfrm>
            <a:off x="5676061" y="4823212"/>
            <a:ext cx="5180983" cy="1795452"/>
            <a:chOff x="5676061" y="4823212"/>
            <a:chExt cx="5180983" cy="1795452"/>
          </a:xfrm>
        </p:grpSpPr>
        <p:pic>
          <p:nvPicPr>
            <p:cNvPr id="41" name="Imagen 40">
              <a:extLst>
                <a:ext uri="{FF2B5EF4-FFF2-40B4-BE49-F238E27FC236}">
                  <a16:creationId xmlns:a16="http://schemas.microsoft.com/office/drawing/2014/main" id="{29C1BA63-9F04-1343-A88C-7DD107318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676061" y="4823212"/>
              <a:ext cx="3530610" cy="1795452"/>
            </a:xfrm>
            <a:prstGeom prst="rect">
              <a:avLst/>
            </a:prstGeom>
          </p:spPr>
        </p:pic>
        <p:sp>
          <p:nvSpPr>
            <p:cNvPr id="43" name="Rectángulo 42">
              <a:extLst>
                <a:ext uri="{FF2B5EF4-FFF2-40B4-BE49-F238E27FC236}">
                  <a16:creationId xmlns:a16="http://schemas.microsoft.com/office/drawing/2014/main" id="{24A9D6C3-3424-1A43-81AA-F49481291B32}"/>
                </a:ext>
              </a:extLst>
            </p:cNvPr>
            <p:cNvSpPr/>
            <p:nvPr/>
          </p:nvSpPr>
          <p:spPr>
            <a:xfrm>
              <a:off x="9768408" y="5294346"/>
              <a:ext cx="1088636" cy="612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en-US" sz="1200" dirty="0">
                  <a:latin typeface="DIN Alternate" panose="020B0500000000000000" pitchFamily="34" charset="77"/>
                </a:rPr>
                <a:t>Increased survival</a:t>
              </a:r>
              <a:endParaRPr lang="es-ES" sz="1200" dirty="0">
                <a:latin typeface="DIN Alternate" panose="020B0500000000000000" pitchFamily="34" charset="77"/>
              </a:endParaRPr>
            </a:p>
          </p:txBody>
        </p:sp>
      </p:grpSp>
      <p:pic>
        <p:nvPicPr>
          <p:cNvPr id="9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9E20856-603A-B145-9A85-6320B5E09C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09059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9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6095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EEEC3215-7EF8-8B47-94D0-210A7647BE62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3875FF4A-CBDC-684B-B268-F521E7E52385}"/>
              </a:ext>
            </a:extLst>
          </p:cNvPr>
          <p:cNvSpPr txBox="1"/>
          <p:nvPr/>
        </p:nvSpPr>
        <p:spPr>
          <a:xfrm>
            <a:off x="366083" y="375047"/>
            <a:ext cx="5050613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CURRENT STATUS OF DEVELOPMENT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5" name="Picture 2" descr="esultado de imagen de cnio">
            <a:extLst>
              <a:ext uri="{FF2B5EF4-FFF2-40B4-BE49-F238E27FC236}">
                <a16:creationId xmlns:a16="http://schemas.microsoft.com/office/drawing/2014/main" id="{A735368F-0FC2-7344-AF67-5988B6EAA5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36DED4C-5A10-EC42-B09C-F8F2DB7DF6D8}"/>
              </a:ext>
            </a:extLst>
          </p:cNvPr>
          <p:cNvSpPr/>
          <p:nvPr/>
        </p:nvSpPr>
        <p:spPr>
          <a:xfrm>
            <a:off x="438207" y="1052736"/>
            <a:ext cx="3256789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In vivo VALIDATION (Adenovirus delivery)</a:t>
            </a: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2DC0B4F0-442A-A44D-976F-AC4842558B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712" y="2348880"/>
            <a:ext cx="4116667" cy="2340379"/>
          </a:xfrm>
          <a:prstGeom prst="rect">
            <a:avLst/>
          </a:prstGeom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204F7714-28AD-C347-8B7E-1C6D37A7C004}"/>
              </a:ext>
            </a:extLst>
          </p:cNvPr>
          <p:cNvGrpSpPr/>
          <p:nvPr/>
        </p:nvGrpSpPr>
        <p:grpSpPr>
          <a:xfrm>
            <a:off x="6312024" y="5277251"/>
            <a:ext cx="5649386" cy="1341840"/>
            <a:chOff x="6312024" y="5277251"/>
            <a:chExt cx="5649386" cy="1341840"/>
          </a:xfrm>
        </p:grpSpPr>
        <p:sp>
          <p:nvSpPr>
            <p:cNvPr id="35" name="Rectángulo 34">
              <a:extLst>
                <a:ext uri="{FF2B5EF4-FFF2-40B4-BE49-F238E27FC236}">
                  <a16:creationId xmlns:a16="http://schemas.microsoft.com/office/drawing/2014/main" id="{1F9BD201-20A6-294C-A019-E48BCBEA82F6}"/>
                </a:ext>
              </a:extLst>
            </p:cNvPr>
            <p:cNvSpPr/>
            <p:nvPr/>
          </p:nvSpPr>
          <p:spPr>
            <a:xfrm>
              <a:off x="9666244" y="5493275"/>
              <a:ext cx="2295166" cy="9541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Colocalization of </a:t>
              </a:r>
              <a:r>
                <a:rPr lang="en-GB" sz="1400" dirty="0" err="1">
                  <a:solidFill>
                    <a:srgbClr val="0092A7"/>
                  </a:solidFill>
                  <a:latin typeface="DIN Alternate" panose="020B0500000000000000" pitchFamily="34" charset="77"/>
                </a:rPr>
                <a:t>AdV</a:t>
              </a:r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 expression (Cas9) with </a:t>
              </a:r>
              <a:r>
                <a:rPr lang="en-GB" sz="1400" dirty="0" err="1">
                  <a:solidFill>
                    <a:srgbClr val="0092A7"/>
                  </a:solidFill>
                  <a:latin typeface="DIN Alternate" panose="020B0500000000000000" pitchFamily="34" charset="77"/>
                </a:rPr>
                <a:t>hiah</a:t>
              </a:r>
              <a:r>
                <a:rPr lang="en-GB" sz="1400" dirty="0">
                  <a:solidFill>
                    <a:srgbClr val="0092A7"/>
                  </a:solidFill>
                  <a:latin typeface="DIN Alternate" panose="020B0500000000000000" pitchFamily="34" charset="77"/>
                </a:rPr>
                <a:t> and low expression of Ki67 and Caspase3</a:t>
              </a:r>
            </a:p>
          </p:txBody>
        </p:sp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D9EA5F56-67C9-F642-A93E-48CF97591BB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312024" y="5277251"/>
              <a:ext cx="3100399" cy="1341840"/>
            </a:xfrm>
            <a:prstGeom prst="rect">
              <a:avLst/>
            </a:prstGeom>
          </p:spPr>
        </p:pic>
      </p:grpSp>
      <p:pic>
        <p:nvPicPr>
          <p:cNvPr id="16" name="Imagen 15">
            <a:extLst>
              <a:ext uri="{FF2B5EF4-FFF2-40B4-BE49-F238E27FC236}">
                <a16:creationId xmlns:a16="http://schemas.microsoft.com/office/drawing/2014/main" id="{12DAFED2-3E19-EC43-985B-D1433BE728A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22413"/>
          <a:stretch/>
        </p:blipFill>
        <p:spPr>
          <a:xfrm>
            <a:off x="5303912" y="1052736"/>
            <a:ext cx="4392488" cy="4224515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F53EF410-E900-7F4B-9EF9-60016B0AFF65}"/>
              </a:ext>
            </a:extLst>
          </p:cNvPr>
          <p:cNvSpPr/>
          <p:nvPr/>
        </p:nvSpPr>
        <p:spPr>
          <a:xfrm>
            <a:off x="9696400" y="4400251"/>
            <a:ext cx="1584176" cy="612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Lower number of viable cells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F828857-3A34-A44D-A4F7-9EC9DF7C5084}"/>
              </a:ext>
            </a:extLst>
          </p:cNvPr>
          <p:cNvSpPr/>
          <p:nvPr/>
        </p:nvSpPr>
        <p:spPr>
          <a:xfrm>
            <a:off x="9696400" y="1502239"/>
            <a:ext cx="1584176" cy="612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More extensive necrotic regions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AD01813E-80EC-2D4E-A783-80B785B27A17}"/>
              </a:ext>
            </a:extLst>
          </p:cNvPr>
          <p:cNvSpPr/>
          <p:nvPr/>
        </p:nvSpPr>
        <p:spPr>
          <a:xfrm>
            <a:off x="9696400" y="2468243"/>
            <a:ext cx="1584176" cy="612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Confirmed </a:t>
            </a:r>
            <a:r>
              <a:rPr lang="en-US" sz="1200" dirty="0" err="1">
                <a:latin typeface="DIN Alternate" panose="020B0500000000000000" pitchFamily="34" charset="77"/>
              </a:rPr>
              <a:t>AdV</a:t>
            </a:r>
            <a:r>
              <a:rPr lang="en-US" sz="1200" dirty="0">
                <a:latin typeface="DIN Alternate" panose="020B0500000000000000" pitchFamily="34" charset="77"/>
              </a:rPr>
              <a:t> delivery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38818377-3E01-BE46-8952-FA71C50C2167}"/>
              </a:ext>
            </a:extLst>
          </p:cNvPr>
          <p:cNvSpPr/>
          <p:nvPr/>
        </p:nvSpPr>
        <p:spPr>
          <a:xfrm>
            <a:off x="9696400" y="3434247"/>
            <a:ext cx="1584176" cy="612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Lower number of proliferative cells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EF5CD41-0D59-5F42-95C2-4B6D44BAF5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09285" y="61189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82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88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E97A-BF07-4485-80B2-DB83278FFFA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8" name="Agrupar 97"/>
          <p:cNvGrpSpPr/>
          <p:nvPr/>
        </p:nvGrpSpPr>
        <p:grpSpPr>
          <a:xfrm>
            <a:off x="8965901" y="2143475"/>
            <a:ext cx="2098651" cy="1718416"/>
            <a:chOff x="7209805" y="1916371"/>
            <a:chExt cx="2098651" cy="1718416"/>
          </a:xfrm>
        </p:grpSpPr>
        <p:pic>
          <p:nvPicPr>
            <p:cNvPr id="15" name="Picture 2" descr="esultado de imagen de miseq illumina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0695" y="1916371"/>
              <a:ext cx="2021872" cy="113681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ángulo 6"/>
            <p:cNvSpPr/>
            <p:nvPr/>
          </p:nvSpPr>
          <p:spPr>
            <a:xfrm>
              <a:off x="7209805" y="3327010"/>
              <a:ext cx="20986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defRPr/>
              </a:pPr>
              <a:r>
                <a:rPr lang="en-GB" sz="1400" dirty="0">
                  <a:latin typeface="DIN Alternate" panose="020B0500000000000000" pitchFamily="34" charset="77"/>
                </a:rPr>
                <a:t>Genomic safety validation</a:t>
              </a:r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080" y="2240789"/>
            <a:ext cx="2315084" cy="178368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5760" y="2362253"/>
            <a:ext cx="3987912" cy="1473147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5215D025-E741-C44E-80DB-4A5C6BD2F7C8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A9295D1A-E57C-764A-9247-2E4D91920DAC}"/>
              </a:ext>
            </a:extLst>
          </p:cNvPr>
          <p:cNvSpPr txBox="1"/>
          <p:nvPr/>
        </p:nvSpPr>
        <p:spPr>
          <a:xfrm>
            <a:off x="366083" y="375047"/>
            <a:ext cx="5050613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CURRENT STATUS OF DEVELOPMENT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21" name="Picture 2" descr="esultado de imagen de cnio">
            <a:extLst>
              <a:ext uri="{FF2B5EF4-FFF2-40B4-BE49-F238E27FC236}">
                <a16:creationId xmlns:a16="http://schemas.microsoft.com/office/drawing/2014/main" id="{B1B027D6-2C3F-8E49-A12D-C12707F18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7E69F675-C73F-FA48-B050-AFC3C49985AF}"/>
              </a:ext>
            </a:extLst>
          </p:cNvPr>
          <p:cNvSpPr/>
          <p:nvPr/>
        </p:nvSpPr>
        <p:spPr>
          <a:xfrm>
            <a:off x="438207" y="1052736"/>
            <a:ext cx="3163943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GENOMIC SAFETY VALIDATION (</a:t>
            </a:r>
            <a:r>
              <a:rPr lang="en-GB" sz="1400" dirty="0" err="1">
                <a:solidFill>
                  <a:srgbClr val="0092A7"/>
                </a:solidFill>
                <a:latin typeface="DIN Alternate" panose="020B0500000000000000" pitchFamily="34" charset="77"/>
              </a:rPr>
              <a:t>hMSCs</a:t>
            </a:r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)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9D95AEAF-8886-6049-BF18-273A9BEFC19F}"/>
              </a:ext>
            </a:extLst>
          </p:cNvPr>
          <p:cNvSpPr/>
          <p:nvPr/>
        </p:nvSpPr>
        <p:spPr>
          <a:xfrm>
            <a:off x="4269112" y="5487262"/>
            <a:ext cx="3230775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CRISPR MYCN targeting does not impair genomic stability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1FC483B3-9962-4F4A-9978-939EB3A4B2C2}"/>
              </a:ext>
            </a:extLst>
          </p:cNvPr>
          <p:cNvSpPr/>
          <p:nvPr/>
        </p:nvSpPr>
        <p:spPr>
          <a:xfrm>
            <a:off x="1487488" y="1614964"/>
            <a:ext cx="1584176" cy="33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Karyotype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A23C79F7-095C-AD42-A8DD-FDABF1D2CA6F}"/>
              </a:ext>
            </a:extLst>
          </p:cNvPr>
          <p:cNvSpPr/>
          <p:nvPr/>
        </p:nvSpPr>
        <p:spPr>
          <a:xfrm>
            <a:off x="4986276" y="1614964"/>
            <a:ext cx="2102255" cy="33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High-resolution array CGH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2CC4A144-B3C8-024C-A069-0FDD61BBDAED}"/>
              </a:ext>
            </a:extLst>
          </p:cNvPr>
          <p:cNvSpPr/>
          <p:nvPr/>
        </p:nvSpPr>
        <p:spPr>
          <a:xfrm>
            <a:off x="9003144" y="1614964"/>
            <a:ext cx="2376264" cy="33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1200" dirty="0">
                <a:latin typeface="DIN Alternate" panose="020B0500000000000000" pitchFamily="34" charset="77"/>
              </a:rPr>
              <a:t>NGS off-target analysis</a:t>
            </a:r>
            <a:endParaRPr lang="es-ES" sz="1200" dirty="0">
              <a:latin typeface="DIN Alternate" panose="020B0500000000000000" pitchFamily="34" charset="77"/>
            </a:endParaRP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A6B20AF1-CE27-914A-B826-34B0561625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10930" y="6076950"/>
            <a:ext cx="812800" cy="812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95459" y="4114816"/>
            <a:ext cx="2292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No numerical or structural abnormalities</a:t>
            </a:r>
            <a:endParaRPr lang="es-ES_tradnl" sz="1200" dirty="0">
              <a:solidFill>
                <a:schemeClr val="tx1">
                  <a:lumMod val="85000"/>
                  <a:lumOff val="15000"/>
                </a:schemeClr>
              </a:solidFill>
              <a:latin typeface="DIN Alternate" charset="0"/>
              <a:ea typeface="DIN Alternate" charset="0"/>
              <a:cs typeface="DIN Alternate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655840" y="4114816"/>
            <a:ext cx="28440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No large copy number </a:t>
            </a:r>
            <a:r>
              <a:rPr lang="en-US" sz="120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gains or deletions </a:t>
            </a:r>
            <a:endParaRPr lang="es-ES_tradnl" sz="1200" dirty="0">
              <a:solidFill>
                <a:srgbClr val="4B4A4A"/>
              </a:solidFill>
              <a:latin typeface="DIN Alternate" charset="0"/>
              <a:ea typeface="DIN Alternate" charset="0"/>
              <a:cs typeface="DIN Alternate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651143" y="4135710"/>
            <a:ext cx="29174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T</a:t>
            </a:r>
            <a:r>
              <a:rPr lang="en-US" sz="120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argeted </a:t>
            </a:r>
            <a:r>
              <a:rPr lang="en-US" sz="1200" dirty="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NGS ruled out mutations in </a:t>
            </a:r>
            <a:r>
              <a:rPr lang="en-US" sz="1200" i="1" dirty="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MYCN</a:t>
            </a:r>
            <a:r>
              <a:rPr lang="en-US" sz="1200" dirty="0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-targeted </a:t>
            </a:r>
            <a:r>
              <a:rPr lang="en-US" sz="1200" dirty="0" err="1">
                <a:solidFill>
                  <a:srgbClr val="4B4A4A"/>
                </a:solidFill>
                <a:latin typeface="DIN Alternate" charset="0"/>
                <a:ea typeface="DIN Alternate" charset="0"/>
                <a:cs typeface="DIN Alternate" charset="0"/>
              </a:rPr>
              <a:t>hMSCs</a:t>
            </a:r>
            <a:endParaRPr lang="es-ES_tradnl" sz="1200" dirty="0">
              <a:solidFill>
                <a:srgbClr val="4B4A4A"/>
              </a:solidFill>
              <a:latin typeface="DIN Alternate" charset="0"/>
              <a:ea typeface="DIN Alternate" charset="0"/>
              <a:cs typeface="DIN Alternat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20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2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F37ABA5-857E-7349-9D11-8B9A443C3C30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4A5FCF5A-65DA-9846-A12B-AFE0FE98AC6E}"/>
              </a:ext>
            </a:extLst>
          </p:cNvPr>
          <p:cNvSpPr txBox="1"/>
          <p:nvPr/>
        </p:nvSpPr>
        <p:spPr>
          <a:xfrm>
            <a:off x="366083" y="375047"/>
            <a:ext cx="5050613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CURRENT STATUS OF DEVELOPMENT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6" name="Picture 2" descr="esultado de imagen de cnio">
            <a:extLst>
              <a:ext uri="{FF2B5EF4-FFF2-40B4-BE49-F238E27FC236}">
                <a16:creationId xmlns:a16="http://schemas.microsoft.com/office/drawing/2014/main" id="{C2599372-5565-3D4B-B58C-96685634D6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AEA5282-CF64-9240-8458-AD108DAAC1C3}"/>
              </a:ext>
            </a:extLst>
          </p:cNvPr>
          <p:cNvSpPr/>
          <p:nvPr/>
        </p:nvSpPr>
        <p:spPr>
          <a:xfrm>
            <a:off x="1271464" y="1988840"/>
            <a:ext cx="9361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 </a:t>
            </a:r>
          </a:p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1.-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Evaluate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clinically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relevant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CRISPR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delivery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systems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: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pseudotyped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adeno-associated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viral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vectors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(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therapeutic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efficacy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and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toxicity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).</a:t>
            </a:r>
          </a:p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 </a:t>
            </a:r>
          </a:p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2.-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Deepen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the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safety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analysis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of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the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CRISPR-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mediated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i="1" dirty="0">
                <a:solidFill>
                  <a:srgbClr val="4B4A4A"/>
                </a:solidFill>
                <a:latin typeface="DIN Alternate" panose="020B0500000000000000" pitchFamily="34" charset="77"/>
              </a:rPr>
              <a:t>MYCN</a:t>
            </a:r>
            <a:r>
              <a:rPr lang="es-ES" b="1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targeting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strategy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at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genomic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and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mRNA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expression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level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in in vitro and in vivo human PDX NB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murine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models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(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therapeutic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safety).</a:t>
            </a:r>
          </a:p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 </a:t>
            </a:r>
          </a:p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3.-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Development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of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an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NB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cell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specific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targeting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expression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system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for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Cas9 nuclease.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A74B3A8-ABB2-EB4B-ACE8-D17B5933A6A5}"/>
              </a:ext>
            </a:extLst>
          </p:cNvPr>
          <p:cNvSpPr/>
          <p:nvPr/>
        </p:nvSpPr>
        <p:spPr>
          <a:xfrm>
            <a:off x="438207" y="1052736"/>
            <a:ext cx="1461747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ONGOING TASKS</a:t>
            </a: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9F27326-4427-A545-B0FE-F3F6EAFAC5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87856" y="59492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55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F37ABA5-857E-7349-9D11-8B9A443C3C30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4A5FCF5A-65DA-9846-A12B-AFE0FE98AC6E}"/>
              </a:ext>
            </a:extLst>
          </p:cNvPr>
          <p:cNvSpPr txBox="1"/>
          <p:nvPr/>
        </p:nvSpPr>
        <p:spPr>
          <a:xfrm>
            <a:off x="366083" y="375047"/>
            <a:ext cx="5050613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CURRENT STATUS OF DEVELOPMENT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6" name="Picture 2" descr="esultado de imagen de cnio">
            <a:extLst>
              <a:ext uri="{FF2B5EF4-FFF2-40B4-BE49-F238E27FC236}">
                <a16:creationId xmlns:a16="http://schemas.microsoft.com/office/drawing/2014/main" id="{C2599372-5565-3D4B-B58C-96685634D6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AEA5282-CF64-9240-8458-AD108DAAC1C3}"/>
              </a:ext>
            </a:extLst>
          </p:cNvPr>
          <p:cNvSpPr/>
          <p:nvPr/>
        </p:nvSpPr>
        <p:spPr>
          <a:xfrm>
            <a:off x="962842" y="1340768"/>
            <a:ext cx="9361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 </a:t>
            </a:r>
          </a:p>
          <a:p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 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In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the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case of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low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efficient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tumour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distribution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alternative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delivery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systems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will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 be </a:t>
            </a:r>
            <a:r>
              <a:rPr lang="es-ES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tested</a:t>
            </a:r>
            <a:r>
              <a:rPr lang="es-ES" dirty="0">
                <a:solidFill>
                  <a:srgbClr val="4B4A4A"/>
                </a:solidFill>
                <a:latin typeface="DIN Alternate" panose="020B0500000000000000" pitchFamily="34" charset="77"/>
              </a:rPr>
              <a:t>.</a:t>
            </a:r>
          </a:p>
          <a:p>
            <a:endParaRPr lang="es-ES" dirty="0">
              <a:solidFill>
                <a:srgbClr val="4B4A4A"/>
              </a:solidFill>
              <a:latin typeface="DIN Alternate" panose="020B0500000000000000" pitchFamily="34" charset="77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4612160-C5DC-5E46-A148-AEA33248D601}"/>
              </a:ext>
            </a:extLst>
          </p:cNvPr>
          <p:cNvSpPr txBox="1"/>
          <p:nvPr/>
        </p:nvSpPr>
        <p:spPr>
          <a:xfrm>
            <a:off x="366083" y="375047"/>
            <a:ext cx="5277279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PITFALLS &amp; RISKS TO BE CONSIDERED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B0F8B23-53A7-B143-8810-01B0433D7D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6120" y="3015809"/>
            <a:ext cx="1872208" cy="187220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5584213-8E0D-1F4E-8C80-C082B0DBA7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1388" y="3045153"/>
            <a:ext cx="1606498" cy="1656184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9BD6C57-13AD-2047-8D5B-A89B9293862B}"/>
              </a:ext>
            </a:extLst>
          </p:cNvPr>
          <p:cNvSpPr/>
          <p:nvPr/>
        </p:nvSpPr>
        <p:spPr>
          <a:xfrm>
            <a:off x="1703512" y="2981540"/>
            <a:ext cx="910699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Non-Viral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F6595F4-11A5-2043-A6EF-753C5E425C72}"/>
              </a:ext>
            </a:extLst>
          </p:cNvPr>
          <p:cNvSpPr/>
          <p:nvPr/>
        </p:nvSpPr>
        <p:spPr>
          <a:xfrm>
            <a:off x="9219795" y="2837948"/>
            <a:ext cx="527580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Viral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5DE47F6-A735-C046-8B2F-9E01D6BAF9FC}"/>
              </a:ext>
            </a:extLst>
          </p:cNvPr>
          <p:cNvSpPr txBox="1"/>
          <p:nvPr/>
        </p:nvSpPr>
        <p:spPr>
          <a:xfrm>
            <a:off x="1250316" y="3452761"/>
            <a:ext cx="158248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u="sng" dirty="0">
                <a:solidFill>
                  <a:srgbClr val="4B4A4A"/>
                </a:solidFill>
                <a:latin typeface="DIN Alternate" panose="020B0500000000000000" pitchFamily="34" charset="77"/>
              </a:rPr>
              <a:t>Lipid Nanoparticles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4B4A4A"/>
                </a:solidFill>
                <a:latin typeface="DIN Alternate" panose="020B0500000000000000" pitchFamily="34" charset="77"/>
              </a:rPr>
              <a:t>Increased potency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4B4A4A"/>
                </a:solidFill>
                <a:latin typeface="DIN Alternate" panose="020B0500000000000000" pitchFamily="34" charset="77"/>
              </a:rPr>
              <a:t>Improved tolerability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9654FAE-D2EC-794F-AED9-D5F00144FA00}"/>
              </a:ext>
            </a:extLst>
          </p:cNvPr>
          <p:cNvSpPr txBox="1"/>
          <p:nvPr/>
        </p:nvSpPr>
        <p:spPr>
          <a:xfrm>
            <a:off x="9264352" y="3312866"/>
            <a:ext cx="1930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u="sng" dirty="0" err="1">
                <a:solidFill>
                  <a:srgbClr val="4B4A4A"/>
                </a:solidFill>
                <a:latin typeface="DIN Alternate" panose="020B0500000000000000" pitchFamily="34" charset="77"/>
              </a:rPr>
              <a:t>Pseudotyped</a:t>
            </a:r>
            <a:r>
              <a:rPr lang="en-GB" sz="1000" u="sng" dirty="0">
                <a:solidFill>
                  <a:srgbClr val="4B4A4A"/>
                </a:solidFill>
                <a:latin typeface="DIN Alternate" panose="020B0500000000000000" pitchFamily="34" charset="77"/>
              </a:rPr>
              <a:t> Virus-like particles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4B4A4A"/>
                </a:solidFill>
                <a:latin typeface="DIN Alternate" panose="020B0500000000000000" pitchFamily="34" charset="77"/>
              </a:rPr>
              <a:t>Improved tissue specificity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4B4A4A"/>
                </a:solidFill>
                <a:latin typeface="DIN Alternate" panose="020B0500000000000000" pitchFamily="34" charset="77"/>
              </a:rPr>
              <a:t>Non-integrative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4B4A4A"/>
                </a:solidFill>
                <a:latin typeface="DIN Alternate" panose="020B0500000000000000" pitchFamily="34" charset="77"/>
              </a:rPr>
              <a:t>Non-viral genome</a:t>
            </a:r>
          </a:p>
        </p:txBody>
      </p:sp>
      <p:pic>
        <p:nvPicPr>
          <p:cNvPr id="1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2C39C3E-7A69-DC4C-A1B5-FF8FEC094F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80576" y="59492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6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FC53570A-0F8D-6D41-8367-B302368C9959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uadroTexto 28">
            <a:extLst>
              <a:ext uri="{FF2B5EF4-FFF2-40B4-BE49-F238E27FC236}">
                <a16:creationId xmlns:a16="http://schemas.microsoft.com/office/drawing/2014/main" id="{C1E5221C-A73B-884D-9006-1C7B8BB741C7}"/>
              </a:ext>
            </a:extLst>
          </p:cNvPr>
          <p:cNvSpPr txBox="1"/>
          <p:nvPr/>
        </p:nvSpPr>
        <p:spPr>
          <a:xfrm>
            <a:off x="366083" y="375047"/>
            <a:ext cx="4227889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  <a:cs typeface="Arial" pitchFamily="34" charset="0"/>
              </a:rPr>
              <a:t>IPR AND PUBLICATION STATUS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pic>
        <p:nvPicPr>
          <p:cNvPr id="30" name="Picture 2" descr="esultado de imagen de cnio">
            <a:extLst>
              <a:ext uri="{FF2B5EF4-FFF2-40B4-BE49-F238E27FC236}">
                <a16:creationId xmlns:a16="http://schemas.microsoft.com/office/drawing/2014/main" id="{A83BD24A-B0D4-AD44-8F45-230457DD91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62785CF-EBA7-3346-9D80-05DCAC69D4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14383" y="5979128"/>
            <a:ext cx="812800" cy="812800"/>
          </a:xfrm>
          <a:prstGeom prst="rect">
            <a:avLst/>
          </a:prstGeom>
        </p:spPr>
      </p:pic>
      <p:cxnSp>
        <p:nvCxnSpPr>
          <p:cNvPr id="21" name="Conector recto 20"/>
          <p:cNvCxnSpPr>
            <a:cxnSpLocks/>
          </p:cNvCxnSpPr>
          <p:nvPr/>
        </p:nvCxnSpPr>
        <p:spPr>
          <a:xfrm flipV="1">
            <a:off x="571108" y="2893992"/>
            <a:ext cx="11149675" cy="55376"/>
          </a:xfrm>
          <a:prstGeom prst="line">
            <a:avLst/>
          </a:prstGeom>
          <a:ln w="19050">
            <a:solidFill>
              <a:srgbClr val="57BED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Elipse 22"/>
          <p:cNvSpPr/>
          <p:nvPr/>
        </p:nvSpPr>
        <p:spPr>
          <a:xfrm>
            <a:off x="613172" y="2885345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Elipse 30"/>
          <p:cNvSpPr/>
          <p:nvPr/>
        </p:nvSpPr>
        <p:spPr>
          <a:xfrm>
            <a:off x="2051811" y="2896018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adroTexto 31"/>
          <p:cNvSpPr txBox="1"/>
          <p:nvPr/>
        </p:nvSpPr>
        <p:spPr>
          <a:xfrm>
            <a:off x="633438" y="3067268"/>
            <a:ext cx="1286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Jan 2017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Project start date</a:t>
            </a:r>
          </a:p>
        </p:txBody>
      </p:sp>
      <p:sp>
        <p:nvSpPr>
          <p:cNvPr id="36" name="CuadroTexto 35"/>
          <p:cNvSpPr txBox="1"/>
          <p:nvPr/>
        </p:nvSpPr>
        <p:spPr>
          <a:xfrm>
            <a:off x="2102373" y="3086905"/>
            <a:ext cx="18496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Oct 2018</a:t>
            </a:r>
          </a:p>
          <a:p>
            <a:r>
              <a:rPr lang="en-GB" sz="12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Priority Patent filed in Europe 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EP18382746.8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Priority date: 18-10-2018</a:t>
            </a:r>
          </a:p>
          <a:p>
            <a:endParaRPr lang="en-GB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" charset="0"/>
              <a:ea typeface="DIN Alternate" charset="0"/>
              <a:cs typeface="DIN Alternate" charset="0"/>
            </a:endParaRP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Strategy for CRISPR-based FG &amp; Am elimination as gene therapy for cancer</a:t>
            </a:r>
          </a:p>
        </p:txBody>
      </p:sp>
      <p:cxnSp>
        <p:nvCxnSpPr>
          <p:cNvPr id="37" name="Conector angular 36"/>
          <p:cNvCxnSpPr>
            <a:cxnSpLocks/>
          </p:cNvCxnSpPr>
          <p:nvPr/>
        </p:nvCxnSpPr>
        <p:spPr>
          <a:xfrm rot="16200000" flipH="1">
            <a:off x="530051" y="3110699"/>
            <a:ext cx="654313" cy="396465"/>
          </a:xfrm>
          <a:prstGeom prst="bentConnector3">
            <a:avLst>
              <a:gd name="adj1" fmla="val 98985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ector angular 37"/>
          <p:cNvCxnSpPr>
            <a:cxnSpLocks/>
          </p:cNvCxnSpPr>
          <p:nvPr/>
        </p:nvCxnSpPr>
        <p:spPr>
          <a:xfrm rot="16200000" flipH="1">
            <a:off x="1274654" y="3824758"/>
            <a:ext cx="2022730" cy="375510"/>
          </a:xfrm>
          <a:prstGeom prst="bentConnector3">
            <a:avLst>
              <a:gd name="adj1" fmla="val 99867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Elipse 38"/>
          <p:cNvSpPr/>
          <p:nvPr/>
        </p:nvSpPr>
        <p:spPr>
          <a:xfrm>
            <a:off x="8600712" y="2852936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uadroTexto 39"/>
          <p:cNvSpPr txBox="1"/>
          <p:nvPr/>
        </p:nvSpPr>
        <p:spPr>
          <a:xfrm>
            <a:off x="8608744" y="3067268"/>
            <a:ext cx="1879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Oct 2020</a:t>
            </a:r>
          </a:p>
          <a:p>
            <a:r>
              <a:rPr lang="en-GB" sz="12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Paper publication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Nature Communications</a:t>
            </a:r>
          </a:p>
        </p:txBody>
      </p:sp>
      <p:cxnSp>
        <p:nvCxnSpPr>
          <p:cNvPr id="41" name="Conector angular 40"/>
          <p:cNvCxnSpPr/>
          <p:nvPr/>
        </p:nvCxnSpPr>
        <p:spPr>
          <a:xfrm rot="16200000" flipH="1">
            <a:off x="8268948" y="3294224"/>
            <a:ext cx="901540" cy="145111"/>
          </a:xfrm>
          <a:prstGeom prst="bentConnector3">
            <a:avLst>
              <a:gd name="adj1" fmla="val 99413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Elipse 41">
            <a:extLst>
              <a:ext uri="{FF2B5EF4-FFF2-40B4-BE49-F238E27FC236}">
                <a16:creationId xmlns:a16="http://schemas.microsoft.com/office/drawing/2014/main" id="{29F25944-95D9-8B40-9501-9D0047117455}"/>
              </a:ext>
            </a:extLst>
          </p:cNvPr>
          <p:cNvSpPr/>
          <p:nvPr/>
        </p:nvSpPr>
        <p:spPr>
          <a:xfrm>
            <a:off x="5779270" y="2876381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5C1A4E8A-716C-D348-8996-FF4D66DA0BA8}"/>
              </a:ext>
            </a:extLst>
          </p:cNvPr>
          <p:cNvSpPr txBox="1"/>
          <p:nvPr/>
        </p:nvSpPr>
        <p:spPr>
          <a:xfrm>
            <a:off x="7594837" y="3067268"/>
            <a:ext cx="1153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Jul 2020</a:t>
            </a:r>
          </a:p>
          <a:p>
            <a:r>
              <a:rPr lang="en-GB" sz="12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Patent IPER filed</a:t>
            </a:r>
          </a:p>
          <a:p>
            <a:endParaRPr lang="en-GB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" charset="0"/>
              <a:ea typeface="DIN Alternate" charset="0"/>
              <a:cs typeface="DIN Alternate" charset="0"/>
            </a:endParaRPr>
          </a:p>
        </p:txBody>
      </p:sp>
      <p:cxnSp>
        <p:nvCxnSpPr>
          <p:cNvPr id="44" name="Conector angular 43">
            <a:extLst>
              <a:ext uri="{FF2B5EF4-FFF2-40B4-BE49-F238E27FC236}">
                <a16:creationId xmlns:a16="http://schemas.microsoft.com/office/drawing/2014/main" id="{44928CF6-CCFB-8B4F-A8D6-EA9551EEEA21}"/>
              </a:ext>
            </a:extLst>
          </p:cNvPr>
          <p:cNvCxnSpPr>
            <a:cxnSpLocks/>
          </p:cNvCxnSpPr>
          <p:nvPr/>
        </p:nvCxnSpPr>
        <p:spPr>
          <a:xfrm rot="16200000" flipH="1">
            <a:off x="5002113" y="3805121"/>
            <a:ext cx="2022730" cy="375510"/>
          </a:xfrm>
          <a:prstGeom prst="bentConnector3">
            <a:avLst>
              <a:gd name="adj1" fmla="val 99867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Elipse 44">
            <a:extLst>
              <a:ext uri="{FF2B5EF4-FFF2-40B4-BE49-F238E27FC236}">
                <a16:creationId xmlns:a16="http://schemas.microsoft.com/office/drawing/2014/main" id="{AFB16506-F0A9-1540-A3CA-77BD5886A4E4}"/>
              </a:ext>
            </a:extLst>
          </p:cNvPr>
          <p:cNvSpPr/>
          <p:nvPr/>
        </p:nvSpPr>
        <p:spPr>
          <a:xfrm>
            <a:off x="7502028" y="2865577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Conector angular 45">
            <a:extLst>
              <a:ext uri="{FF2B5EF4-FFF2-40B4-BE49-F238E27FC236}">
                <a16:creationId xmlns:a16="http://schemas.microsoft.com/office/drawing/2014/main" id="{DC0CFAB4-54A4-F14B-BF08-44846CD8AE21}"/>
              </a:ext>
            </a:extLst>
          </p:cNvPr>
          <p:cNvCxnSpPr/>
          <p:nvPr/>
        </p:nvCxnSpPr>
        <p:spPr>
          <a:xfrm rot="16200000" flipH="1">
            <a:off x="7170264" y="3306865"/>
            <a:ext cx="901540" cy="145111"/>
          </a:xfrm>
          <a:prstGeom prst="bentConnector3">
            <a:avLst>
              <a:gd name="adj1" fmla="val 99413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CuadroTexto 46">
            <a:extLst>
              <a:ext uri="{FF2B5EF4-FFF2-40B4-BE49-F238E27FC236}">
                <a16:creationId xmlns:a16="http://schemas.microsoft.com/office/drawing/2014/main" id="{32A0FB56-63C9-2748-8423-BF16387E15F1}"/>
              </a:ext>
            </a:extLst>
          </p:cNvPr>
          <p:cNvSpPr txBox="1"/>
          <p:nvPr/>
        </p:nvSpPr>
        <p:spPr>
          <a:xfrm>
            <a:off x="5852264" y="3067268"/>
            <a:ext cx="16136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April 2020</a:t>
            </a:r>
          </a:p>
          <a:p>
            <a:r>
              <a:rPr lang="en-GB" sz="12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Patent IPER request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Patent publication NR: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WO 2020/079243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Published 22-04-2020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National Phase Entry on 23-04-2020</a:t>
            </a:r>
          </a:p>
          <a:p>
            <a:endParaRPr lang="en-GB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" charset="0"/>
              <a:ea typeface="DIN Alternate" charset="0"/>
              <a:cs typeface="DIN Alternate" charset="0"/>
            </a:endParaRPr>
          </a:p>
        </p:txBody>
      </p:sp>
      <p:sp>
        <p:nvSpPr>
          <p:cNvPr id="48" name="Elipse 47">
            <a:extLst>
              <a:ext uri="{FF2B5EF4-FFF2-40B4-BE49-F238E27FC236}">
                <a16:creationId xmlns:a16="http://schemas.microsoft.com/office/drawing/2014/main" id="{7B495D3F-8873-2448-9245-432B800C59AC}"/>
              </a:ext>
            </a:extLst>
          </p:cNvPr>
          <p:cNvSpPr/>
          <p:nvPr/>
        </p:nvSpPr>
        <p:spPr>
          <a:xfrm>
            <a:off x="3865992" y="2876381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Conector angular 48">
            <a:extLst>
              <a:ext uri="{FF2B5EF4-FFF2-40B4-BE49-F238E27FC236}">
                <a16:creationId xmlns:a16="http://schemas.microsoft.com/office/drawing/2014/main" id="{88299563-98D0-F743-BC80-D457F919C28D}"/>
              </a:ext>
            </a:extLst>
          </p:cNvPr>
          <p:cNvCxnSpPr>
            <a:cxnSpLocks/>
          </p:cNvCxnSpPr>
          <p:nvPr/>
        </p:nvCxnSpPr>
        <p:spPr>
          <a:xfrm rot="16200000" flipH="1">
            <a:off x="3088835" y="3805121"/>
            <a:ext cx="2022730" cy="375510"/>
          </a:xfrm>
          <a:prstGeom prst="bentConnector3">
            <a:avLst>
              <a:gd name="adj1" fmla="val 99867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CuadroTexto 49">
            <a:extLst>
              <a:ext uri="{FF2B5EF4-FFF2-40B4-BE49-F238E27FC236}">
                <a16:creationId xmlns:a16="http://schemas.microsoft.com/office/drawing/2014/main" id="{159728F4-28AF-3E40-959A-298A88847180}"/>
              </a:ext>
            </a:extLst>
          </p:cNvPr>
          <p:cNvSpPr txBox="1"/>
          <p:nvPr/>
        </p:nvSpPr>
        <p:spPr>
          <a:xfrm>
            <a:off x="3938986" y="3067268"/>
            <a:ext cx="16136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Oct  2019</a:t>
            </a:r>
          </a:p>
          <a:p>
            <a:r>
              <a:rPr lang="en-GB" sz="12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PCT patent filed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PCT/EP2019/078408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18-10-2019</a:t>
            </a:r>
          </a:p>
          <a:p>
            <a:endParaRPr lang="en-GB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" charset="0"/>
              <a:ea typeface="DIN Alternate" charset="0"/>
              <a:cs typeface="DIN Alternate" charset="0"/>
            </a:endParaRPr>
          </a:p>
        </p:txBody>
      </p:sp>
      <p:sp>
        <p:nvSpPr>
          <p:cNvPr id="51" name="Elipse 50">
            <a:extLst>
              <a:ext uri="{FF2B5EF4-FFF2-40B4-BE49-F238E27FC236}">
                <a16:creationId xmlns:a16="http://schemas.microsoft.com/office/drawing/2014/main" id="{A8F936D1-112B-844F-A1AF-EBBBAED607CC}"/>
              </a:ext>
            </a:extLst>
          </p:cNvPr>
          <p:cNvSpPr/>
          <p:nvPr/>
        </p:nvSpPr>
        <p:spPr>
          <a:xfrm>
            <a:off x="10537755" y="2880691"/>
            <a:ext cx="99892" cy="96431"/>
          </a:xfrm>
          <a:prstGeom prst="ellipse">
            <a:avLst/>
          </a:prstGeom>
          <a:gradFill>
            <a:gsLst>
              <a:gs pos="0">
                <a:srgbClr val="57BEDB"/>
              </a:gs>
              <a:gs pos="100000">
                <a:schemeClr val="bg1"/>
              </a:gs>
            </a:gsLst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49F9F424-35D6-DB41-A9D7-D026296CB507}"/>
              </a:ext>
            </a:extLst>
          </p:cNvPr>
          <p:cNvSpPr txBox="1"/>
          <p:nvPr/>
        </p:nvSpPr>
        <p:spPr>
          <a:xfrm>
            <a:off x="10545787" y="3095023"/>
            <a:ext cx="1613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April 2021</a:t>
            </a:r>
          </a:p>
          <a:p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National Phase Entry on 23-04-2020</a:t>
            </a:r>
          </a:p>
        </p:txBody>
      </p:sp>
      <p:cxnSp>
        <p:nvCxnSpPr>
          <p:cNvPr id="53" name="Conector angular 52">
            <a:extLst>
              <a:ext uri="{FF2B5EF4-FFF2-40B4-BE49-F238E27FC236}">
                <a16:creationId xmlns:a16="http://schemas.microsoft.com/office/drawing/2014/main" id="{5EF68B9C-56E5-5446-95DB-60D8769CDDD5}"/>
              </a:ext>
            </a:extLst>
          </p:cNvPr>
          <p:cNvCxnSpPr/>
          <p:nvPr/>
        </p:nvCxnSpPr>
        <p:spPr>
          <a:xfrm rot="16200000" flipH="1">
            <a:off x="10205991" y="3321979"/>
            <a:ext cx="901540" cy="145111"/>
          </a:xfrm>
          <a:prstGeom prst="bentConnector3">
            <a:avLst>
              <a:gd name="adj1" fmla="val 99413"/>
            </a:avLst>
          </a:prstGeom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Flecha derecha 53">
            <a:extLst>
              <a:ext uri="{FF2B5EF4-FFF2-40B4-BE49-F238E27FC236}">
                <a16:creationId xmlns:a16="http://schemas.microsoft.com/office/drawing/2014/main" id="{D47AFC39-A011-D344-A7E3-58452AEB7458}"/>
              </a:ext>
            </a:extLst>
          </p:cNvPr>
          <p:cNvSpPr/>
          <p:nvPr/>
        </p:nvSpPr>
        <p:spPr>
          <a:xfrm>
            <a:off x="663118" y="1916832"/>
            <a:ext cx="11057665" cy="552893"/>
          </a:xfrm>
          <a:prstGeom prst="rightArrow">
            <a:avLst/>
          </a:prstGeom>
          <a:solidFill>
            <a:srgbClr val="57BEDB"/>
          </a:solidFill>
          <a:ln>
            <a:solidFill>
              <a:srgbClr val="57B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4C3B0D55-E5D9-DC48-9143-2E05951BC1F9}"/>
              </a:ext>
            </a:extLst>
          </p:cNvPr>
          <p:cNvSpPr txBox="1"/>
          <p:nvPr/>
        </p:nvSpPr>
        <p:spPr>
          <a:xfrm>
            <a:off x="1821389" y="1556792"/>
            <a:ext cx="8307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FuGe&amp;AMP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" charset="0"/>
                <a:ea typeface="DIN Alternate" charset="0"/>
                <a:cs typeface="DIN Alternate" charset="0"/>
              </a:rPr>
              <a:t> IPR &amp; Asset Protection Roadmap </a:t>
            </a: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4ED230C9-6FE6-094B-AFD2-959CD46FC7D8}"/>
              </a:ext>
            </a:extLst>
          </p:cNvPr>
          <p:cNvSpPr/>
          <p:nvPr/>
        </p:nvSpPr>
        <p:spPr>
          <a:xfrm>
            <a:off x="663118" y="2421312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2017</a:t>
            </a: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id="{287B679C-901A-5C4D-981A-C8050EB68A75}"/>
              </a:ext>
            </a:extLst>
          </p:cNvPr>
          <p:cNvSpPr/>
          <p:nvPr/>
        </p:nvSpPr>
        <p:spPr>
          <a:xfrm>
            <a:off x="3184480" y="2421312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2018</a:t>
            </a: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CE6B76F4-4765-F34A-A09E-74218E37D4BC}"/>
              </a:ext>
            </a:extLst>
          </p:cNvPr>
          <p:cNvSpPr/>
          <p:nvPr/>
        </p:nvSpPr>
        <p:spPr>
          <a:xfrm>
            <a:off x="5705842" y="2440215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2019</a:t>
            </a: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04FAF61F-B3E6-D743-B6FD-EB0D4569E2A0}"/>
              </a:ext>
            </a:extLst>
          </p:cNvPr>
          <p:cNvSpPr/>
          <p:nvPr/>
        </p:nvSpPr>
        <p:spPr>
          <a:xfrm>
            <a:off x="8227204" y="2440215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2020</a:t>
            </a:r>
          </a:p>
        </p:txBody>
      </p:sp>
      <p:sp>
        <p:nvSpPr>
          <p:cNvPr id="60" name="Rectángulo 59">
            <a:extLst>
              <a:ext uri="{FF2B5EF4-FFF2-40B4-BE49-F238E27FC236}">
                <a16:creationId xmlns:a16="http://schemas.microsoft.com/office/drawing/2014/main" id="{2E8712B9-A1E8-5E4A-824E-CDD14C304711}"/>
              </a:ext>
            </a:extLst>
          </p:cNvPr>
          <p:cNvSpPr/>
          <p:nvPr/>
        </p:nvSpPr>
        <p:spPr>
          <a:xfrm>
            <a:off x="10748567" y="2442669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2021</a:t>
            </a:r>
          </a:p>
        </p:txBody>
      </p:sp>
    </p:spTree>
    <p:extLst>
      <p:ext uri="{BB962C8B-B14F-4D97-AF65-F5344CB8AC3E}">
        <p14:creationId xmlns:p14="http://schemas.microsoft.com/office/powerpoint/2010/main" val="312941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342BCD9-90E9-964A-BCFF-F3E2132EE4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7528" y="3150260"/>
            <a:ext cx="2592288" cy="259228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3C13C01-275F-EC4B-A6ED-B5F9D06310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4314" y="3130702"/>
            <a:ext cx="1872208" cy="187220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5D337D2-BB42-0444-8251-37E113FEF9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4152" y="3284984"/>
            <a:ext cx="1606498" cy="1656184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05532831-BBF7-6C43-9C11-3A0D4B75E3CA}"/>
              </a:ext>
            </a:extLst>
          </p:cNvPr>
          <p:cNvCxnSpPr>
            <a:cxnSpLocks/>
          </p:cNvCxnSpPr>
          <p:nvPr/>
        </p:nvCxnSpPr>
        <p:spPr>
          <a:xfrm>
            <a:off x="407368" y="303039"/>
            <a:ext cx="11593288" cy="0"/>
          </a:xfrm>
          <a:prstGeom prst="line">
            <a:avLst/>
          </a:prstGeom>
          <a:ln>
            <a:solidFill>
              <a:srgbClr val="C1C1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esultado de imagen de cnio">
            <a:extLst>
              <a:ext uri="{FF2B5EF4-FFF2-40B4-BE49-F238E27FC236}">
                <a16:creationId xmlns:a16="http://schemas.microsoft.com/office/drawing/2014/main" id="{465B83EF-3028-6049-A94E-933EDFEA90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 b="20357"/>
          <a:stretch/>
        </p:blipFill>
        <p:spPr bwMode="auto">
          <a:xfrm>
            <a:off x="11034005" y="332656"/>
            <a:ext cx="966651" cy="537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C8E4A499-B401-1F4B-850A-567336601B0F}"/>
              </a:ext>
            </a:extLst>
          </p:cNvPr>
          <p:cNvSpPr txBox="1"/>
          <p:nvPr/>
        </p:nvSpPr>
        <p:spPr>
          <a:xfrm>
            <a:off x="366083" y="375047"/>
            <a:ext cx="4130939" cy="461665"/>
          </a:xfrm>
          <a:prstGeom prst="rect">
            <a:avLst/>
          </a:prstGeom>
          <a:solidFill>
            <a:srgbClr val="A0968C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DIN Alternate" panose="020B0500000000000000" pitchFamily="34" charset="77"/>
              </a:rPr>
              <a:t>PARTNERING OPPORTUNITIES</a:t>
            </a:r>
            <a:endParaRPr lang="es-ES" sz="2400" dirty="0">
              <a:solidFill>
                <a:schemeClr val="bg1"/>
              </a:solidFill>
              <a:latin typeface="DIN Alternate" panose="020B0500000000000000" pitchFamily="34" charset="77"/>
              <a:cs typeface="Arial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FDBFF1A-FD9C-F04E-A768-AF76D1EE7D6F}"/>
              </a:ext>
            </a:extLst>
          </p:cNvPr>
          <p:cNvSpPr/>
          <p:nvPr/>
        </p:nvSpPr>
        <p:spPr>
          <a:xfrm>
            <a:off x="1343472" y="2185119"/>
            <a:ext cx="1882247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Biopharma companies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2428084-DF22-9740-9713-CE3BF3ED7392}"/>
              </a:ext>
            </a:extLst>
          </p:cNvPr>
          <p:cNvSpPr/>
          <p:nvPr/>
        </p:nvSpPr>
        <p:spPr>
          <a:xfrm>
            <a:off x="7464152" y="2255816"/>
            <a:ext cx="2655471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92A7"/>
                </a:solidFill>
                <a:latin typeface="DIN Alternate" panose="020B0500000000000000" pitchFamily="34" charset="77"/>
              </a:rPr>
              <a:t>Delivery technologies companies</a:t>
            </a:r>
          </a:p>
        </p:txBody>
      </p:sp>
      <p:pic>
        <p:nvPicPr>
          <p:cNvPr id="1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E01728A-6069-A94D-B392-5D3A93BFA9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51579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7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08165" y="6129634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494A49"/>
                </a:solidFill>
                <a:latin typeface="Century Gothic" pitchFamily="34" charset="0"/>
              </a:rPr>
              <a:t>XIX Encuentro de Cooperación </a:t>
            </a:r>
            <a:r>
              <a:rPr lang="es-ES" sz="2000" b="1" dirty="0" err="1">
                <a:solidFill>
                  <a:srgbClr val="494A49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494A49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494A49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403674" y="1122028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 dirty="0">
                <a:solidFill>
                  <a:srgbClr val="494A49"/>
                </a:solidFill>
                <a:latin typeface="Tahoma" pitchFamily="34" charset="0"/>
              </a:rPr>
              <a:t>12 de noviembre de 2020</a:t>
            </a:r>
            <a:endParaRPr lang="es-ES" sz="1400" dirty="0">
              <a:solidFill>
                <a:srgbClr val="494A49"/>
              </a:solidFill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69128" y="6021288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39416" y="2018044"/>
            <a:ext cx="10585175" cy="961590"/>
          </a:xfrm>
          <a:prstGeom prst="rect">
            <a:avLst/>
          </a:prstGeom>
          <a:solidFill>
            <a:srgbClr val="A0968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 dirty="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839416" y="2072528"/>
            <a:ext cx="1058517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effectLst/>
                <a:latin typeface="DIN Alternate" panose="020B0500000000000000" pitchFamily="34" charset="77"/>
                <a:ea typeface="Times New Roman" panose="02020603050405020304" pitchFamily="18" charset="0"/>
                <a:cs typeface="Times New Roman" panose="02020603050405020304" pitchFamily="18" charset="0"/>
              </a:rPr>
              <a:t>Gene editing therapy for human cancers driven by </a:t>
            </a:r>
          </a:p>
          <a:p>
            <a:pPr algn="ctr"/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effectLst/>
                <a:latin typeface="DIN Alternate" panose="020B0500000000000000" pitchFamily="34" charset="77"/>
                <a:ea typeface="Times New Roman" panose="02020603050405020304" pitchFamily="18" charset="0"/>
                <a:cs typeface="Times New Roman" panose="02020603050405020304" pitchFamily="18" charset="0"/>
              </a:rPr>
              <a:t>FUSION GENES (FUGE) and ONCOGENE AMPLIFICATIONS (AMP)</a:t>
            </a:r>
            <a:endParaRPr lang="es-ES" sz="2400" b="1" dirty="0">
              <a:solidFill>
                <a:schemeClr val="bg1">
                  <a:lumMod val="95000"/>
                </a:schemeClr>
              </a:solidFill>
              <a:latin typeface="DIN Alternate" panose="020B0500000000000000" pitchFamily="34" charset="77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128430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8CBE60C-1935-40B1-ABC5-18A464DA571C}"/>
              </a:ext>
            </a:extLst>
          </p:cNvPr>
          <p:cNvSpPr txBox="1"/>
          <p:nvPr/>
        </p:nvSpPr>
        <p:spPr>
          <a:xfrm>
            <a:off x="4151784" y="5229200"/>
            <a:ext cx="3888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Sandra Rodríguez-Perales, PhD </a:t>
            </a:r>
            <a:endParaRPr lang="es-ES" dirty="0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9B7FAB1-428E-4B8C-8782-16A963436F4F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983" y="3429132"/>
            <a:ext cx="3547261" cy="1009439"/>
          </a:xfrm>
          <a:prstGeom prst="rect">
            <a:avLst/>
          </a:prstGeom>
        </p:spPr>
      </p:pic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086B32E-5ABB-A64A-AA0C-88C7000E0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79200" y="61766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0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5909</TotalTime>
  <Words>1242</Words>
  <Application>Microsoft Office PowerPoint</Application>
  <PresentationFormat>Panorámica</PresentationFormat>
  <Paragraphs>328</Paragraphs>
  <Slides>23</Slides>
  <Notes>22</Notes>
  <HiddenSlides>0</HiddenSlides>
  <MMClips>23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3" baseType="lpstr">
      <vt:lpstr>Arial</vt:lpstr>
      <vt:lpstr>Britannic Bold</vt:lpstr>
      <vt:lpstr>Calibri</vt:lpstr>
      <vt:lpstr>Century Gothic</vt:lpstr>
      <vt:lpstr>Courier New</vt:lpstr>
      <vt:lpstr>DIN Alternate</vt:lpstr>
      <vt:lpstr>Tahoma</vt:lpstr>
      <vt:lpstr>Times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Javier Villoslada</cp:lastModifiedBy>
  <cp:revision>255</cp:revision>
  <cp:lastPrinted>2020-10-18T17:31:26Z</cp:lastPrinted>
  <dcterms:created xsi:type="dcterms:W3CDTF">2011-02-09T10:32:11Z</dcterms:created>
  <dcterms:modified xsi:type="dcterms:W3CDTF">2020-10-21T11:37:14Z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PRODF324034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http://domainfarmasites:16200/cs/idcplg</vt:lpwstr>
  </property>
  <property fmtid="{D5CDD505-2E9C-101B-9397-08002B2CF9AE}" pid="5" name="DISdUser">
    <vt:lpwstr>weblogic</vt:lpwstr>
  </property>
  <property fmtid="{D5CDD505-2E9C-101B-9397-08002B2CF9AE}" pid="6" name="DISdID">
    <vt:lpwstr>340949</vt:lpwstr>
  </property>
  <property fmtid="{D5CDD505-2E9C-101B-9397-08002B2CF9AE}" pid="7" name="DISTaskPaneUrl">
    <vt:lpwstr>http://domainfarmasites:16200/cs/idcplg?ClientControlled=DocMan&amp;coreContentOnly=1&amp;WebdavRequest=1&amp;IdcService=DOC_INFO&amp;dID=340949</vt:lpwstr>
  </property>
</Properties>
</file>